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9" r:id="rId3"/>
    <p:sldId id="271" r:id="rId4"/>
    <p:sldId id="261" r:id="rId5"/>
    <p:sldId id="263" r:id="rId6"/>
    <p:sldId id="258" r:id="rId7"/>
    <p:sldId id="270" r:id="rId8"/>
    <p:sldId id="272" r:id="rId9"/>
    <p:sldId id="276" r:id="rId10"/>
    <p:sldId id="264" r:id="rId11"/>
    <p:sldId id="277" r:id="rId12"/>
    <p:sldId id="283" r:id="rId13"/>
    <p:sldId id="265" r:id="rId14"/>
    <p:sldId id="266" r:id="rId15"/>
    <p:sldId id="267" r:id="rId16"/>
    <p:sldId id="269" r:id="rId17"/>
    <p:sldId id="273" r:id="rId18"/>
    <p:sldId id="278" r:id="rId19"/>
    <p:sldId id="268" r:id="rId20"/>
    <p:sldId id="281" r:id="rId21"/>
    <p:sldId id="280" r:id="rId22"/>
    <p:sldId id="282" r:id="rId23"/>
    <p:sldId id="274" r:id="rId24"/>
    <p:sldId id="2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238" autoAdjust="0"/>
  </p:normalViewPr>
  <p:slideViewPr>
    <p:cSldViewPr>
      <p:cViewPr varScale="1">
        <p:scale>
          <a:sx n="80" d="100"/>
          <a:sy n="80" d="100"/>
        </p:scale>
        <p:origin x="-179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F0BB45-752A-4444-B969-4340AE22F172}" type="datetimeFigureOut">
              <a:rPr lang="en-US" smtClean="0"/>
              <a:pPr/>
              <a:t>8/1/2014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D4454A-0860-4DA6-9E3A-6CA89FB8CD07}" type="slidenum">
              <a:rPr lang="en-US" smtClean="0"/>
              <a:pPr/>
              <a:t>‹#›</a:t>
            </a:fld>
            <a:endParaRPr lang="en-US"/>
          </a:p>
        </p:txBody>
      </p:sp>
    </p:spTree>
    <p:extLst>
      <p:ext uri="{BB962C8B-B14F-4D97-AF65-F5344CB8AC3E}">
        <p14:creationId xmlns:p14="http://schemas.microsoft.com/office/powerpoint/2010/main" xmlns="" val="2471561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a:t>
            </a:r>
            <a:r>
              <a:rPr lang="en-US" baseline="0" dirty="0" smtClean="0"/>
              <a:t> going to talk about indexes in general, then data warehouses in general, and finally how they can relate to each other.</a:t>
            </a:r>
            <a:endParaRPr lang="en-US" dirty="0"/>
          </a:p>
        </p:txBody>
      </p:sp>
      <p:sp>
        <p:nvSpPr>
          <p:cNvPr id="4" name="Slide Number Placeholder 3"/>
          <p:cNvSpPr>
            <a:spLocks noGrp="1"/>
          </p:cNvSpPr>
          <p:nvPr>
            <p:ph type="sldNum" sz="quarter" idx="10"/>
          </p:nvPr>
        </p:nvSpPr>
        <p:spPr/>
        <p:txBody>
          <a:bodyPr/>
          <a:lstStyle/>
          <a:p>
            <a:fld id="{3DD4454A-0860-4DA6-9E3A-6CA89FB8CD07}"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If the table</a:t>
            </a:r>
            <a:r>
              <a:rPr lang="en-US" baseline="0" dirty="0" smtClean="0"/>
              <a:t> will be queried once only during the ETL process, after the initial load, will it really save time to have an index on it?  Alternatively, if a table is used multiple times, an index may help dramatically.  Consider: Lets say you have a query that returns results in 2 </a:t>
            </a:r>
            <a:r>
              <a:rPr lang="en-US" baseline="0" dirty="0" err="1" smtClean="0"/>
              <a:t>mins</a:t>
            </a:r>
            <a:r>
              <a:rPr lang="en-US" baseline="0" dirty="0" smtClean="0"/>
              <a:t>.  If it takes 15 seconds to add an index, but it only saves you 50% of the time – is that really worth it?  On the other hand, if it takes 2 </a:t>
            </a:r>
            <a:r>
              <a:rPr lang="en-US" baseline="0" dirty="0" err="1" smtClean="0"/>
              <a:t>mins</a:t>
            </a:r>
            <a:r>
              <a:rPr lang="en-US" baseline="0" dirty="0" smtClean="0"/>
              <a:t> to index the table, but that table is used multiple times and the savings is 10 </a:t>
            </a:r>
            <a:r>
              <a:rPr lang="en-US" baseline="0" dirty="0" err="1" smtClean="0"/>
              <a:t>mins</a:t>
            </a:r>
            <a:r>
              <a:rPr lang="en-US" baseline="0" dirty="0" smtClean="0"/>
              <a:t> – that might be worth it.</a:t>
            </a:r>
          </a:p>
          <a:p>
            <a:pPr marL="171450" indent="-171450">
              <a:buFont typeface="Arial" panose="020B0604020202020204" pitchFamily="34" charset="0"/>
              <a:buChar char="•"/>
            </a:pPr>
            <a:r>
              <a:rPr lang="en-US" baseline="0" dirty="0" smtClean="0"/>
              <a:t>A lot of the foreign-key integrity is completed during the ETL process and therefore </a:t>
            </a:r>
            <a:r>
              <a:rPr lang="en-US" baseline="0" dirty="0" err="1" smtClean="0"/>
              <a:t>isnt</a:t>
            </a:r>
            <a:r>
              <a:rPr lang="en-US" baseline="0" dirty="0" smtClean="0"/>
              <a:t> as necessary for a staging warehouse environment – you may not need to repeat it.  It may take longer to rebuild the indexes than what it is worth.</a:t>
            </a:r>
          </a:p>
          <a:p>
            <a:pPr marL="171450" indent="-171450">
              <a:buFont typeface="Arial" panose="020B0604020202020204" pitchFamily="34" charset="0"/>
              <a:buChar char="•"/>
            </a:pPr>
            <a:r>
              <a:rPr lang="en-US" baseline="0" dirty="0" smtClean="0"/>
              <a:t>When the table has data inserted, and then queried as-is, without any updates at all, then heaps may be faster.  This requires testing to confirm though – not just to be done without specifically wanting it to be that way.  Heaps shouldn’t be there just because its easiest to make.</a:t>
            </a:r>
          </a:p>
          <a:p>
            <a:endParaRPr lang="en-US" dirty="0"/>
          </a:p>
        </p:txBody>
      </p:sp>
      <p:sp>
        <p:nvSpPr>
          <p:cNvPr id="4" name="Slide Number Placeholder 3"/>
          <p:cNvSpPr>
            <a:spLocks noGrp="1"/>
          </p:cNvSpPr>
          <p:nvPr>
            <p:ph type="sldNum" sz="quarter" idx="10"/>
          </p:nvPr>
        </p:nvSpPr>
        <p:spPr/>
        <p:txBody>
          <a:bodyPr/>
          <a:lstStyle/>
          <a:p>
            <a:fld id="{3DD4454A-0860-4DA6-9E3A-6CA89FB8CD07}" type="slidenum">
              <a:rPr lang="en-US" smtClean="0"/>
              <a:pPr/>
              <a:t>15</a:t>
            </a:fld>
            <a:endParaRPr lang="en-US"/>
          </a:p>
        </p:txBody>
      </p:sp>
    </p:spTree>
    <p:extLst>
      <p:ext uri="{BB962C8B-B14F-4D97-AF65-F5344CB8AC3E}">
        <p14:creationId xmlns:p14="http://schemas.microsoft.com/office/powerpoint/2010/main" xmlns="" val="1668095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BIG topic!</a:t>
            </a:r>
          </a:p>
          <a:p>
            <a:endParaRPr lang="en-US" dirty="0" smtClean="0"/>
          </a:p>
          <a:p>
            <a:r>
              <a:rPr lang="en-US" dirty="0" smtClean="0"/>
              <a:t>Finding out what indexes you should have, or already have and how they are being</a:t>
            </a:r>
            <a:r>
              <a:rPr lang="en-US" baseline="0" dirty="0" smtClean="0"/>
              <a:t> used works exactly the same for OLTP and OLAP databases. There are a LOT of resources online.  The slide shows a few resources to help find more info.  </a:t>
            </a:r>
            <a:endParaRPr lang="en-US" dirty="0" smtClean="0"/>
          </a:p>
          <a:p>
            <a:endParaRPr lang="en-US" dirty="0" smtClean="0"/>
          </a:p>
          <a:p>
            <a:r>
              <a:rPr lang="en-US" dirty="0" smtClean="0"/>
              <a:t>Brent </a:t>
            </a:r>
            <a:r>
              <a:rPr lang="en-US" dirty="0" err="1" smtClean="0"/>
              <a:t>Ozar’s</a:t>
            </a:r>
            <a:r>
              <a:rPr lang="en-US" dirty="0" smtClean="0"/>
              <a:t> link has a video to step you through</a:t>
            </a:r>
            <a:r>
              <a:rPr lang="en-US" baseline="0" dirty="0" smtClean="0"/>
              <a:t> how to use the script and explains it fully.  The script itself includes a lot of helpful information, including giving you links back to the </a:t>
            </a:r>
            <a:r>
              <a:rPr lang="en-US" baseline="0" dirty="0" err="1" smtClean="0"/>
              <a:t>ozar</a:t>
            </a:r>
            <a:r>
              <a:rPr lang="en-US" baseline="0" dirty="0" smtClean="0"/>
              <a:t> website for further information about each “find” returned in the results.</a:t>
            </a:r>
          </a:p>
          <a:p>
            <a:endParaRPr lang="en-US" baseline="0" dirty="0" smtClean="0"/>
          </a:p>
          <a:p>
            <a:r>
              <a:rPr lang="en-US" baseline="0" dirty="0" smtClean="0"/>
              <a:t>I have singled it out here mostly because I have used it and it really helped teach me about indexes to begin with.  I was clueless, and when I ran it I felt like I understood what was going on (of course, whether I did or not is a different story). </a:t>
            </a:r>
            <a:r>
              <a:rPr lang="en-US" baseline="0"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3DD4454A-0860-4DA6-9E3A-6CA89FB8CD07}"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“Ola’s are the gold standard and allow you to do backups, index and statistics maintenance, and consistency checks.” by Paul Randal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http://www.sqlskills.com/blogs/paul/easy-automation-of-sql-server-database-maintenance/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DD4454A-0860-4DA6-9E3A-6CA89FB8CD07}"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D4454A-0860-4DA6-9E3A-6CA89FB8CD07}" type="slidenum">
              <a:rPr lang="en-US" smtClean="0"/>
              <a:pPr/>
              <a:t>3</a:t>
            </a:fld>
            <a:endParaRPr lang="en-US"/>
          </a:p>
        </p:txBody>
      </p:sp>
    </p:spTree>
    <p:extLst>
      <p:ext uri="{BB962C8B-B14F-4D97-AF65-F5344CB8AC3E}">
        <p14:creationId xmlns:p14="http://schemas.microsoft.com/office/powerpoint/2010/main" xmlns="" val="3487382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D4454A-0860-4DA6-9E3A-6CA89FB8CD07}" type="slidenum">
              <a:rPr lang="en-US" smtClean="0"/>
              <a:pPr/>
              <a:t>4</a:t>
            </a:fld>
            <a:endParaRPr lang="en-US"/>
          </a:p>
        </p:txBody>
      </p:sp>
    </p:spTree>
    <p:extLst>
      <p:ext uri="{BB962C8B-B14F-4D97-AF65-F5344CB8AC3E}">
        <p14:creationId xmlns:p14="http://schemas.microsoft.com/office/powerpoint/2010/main" xmlns="" val="4148233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Hence the frogs… </a:t>
            </a:r>
            <a:r>
              <a:rPr lang="en-US"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3DD4454A-0860-4DA6-9E3A-6CA89FB8CD07}" type="slidenum">
              <a:rPr lang="en-US" smtClean="0"/>
              <a:pPr/>
              <a:t>5</a:t>
            </a:fld>
            <a:endParaRPr lang="en-US"/>
          </a:p>
        </p:txBody>
      </p:sp>
    </p:spTree>
    <p:extLst>
      <p:ext uri="{BB962C8B-B14F-4D97-AF65-F5344CB8AC3E}">
        <p14:creationId xmlns:p14="http://schemas.microsoft.com/office/powerpoint/2010/main" xmlns="" val="2657161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D4454A-0860-4DA6-9E3A-6CA89FB8CD07}" type="slidenum">
              <a:rPr lang="en-US" smtClean="0"/>
              <a:pPr/>
              <a:t>6</a:t>
            </a:fld>
            <a:endParaRPr lang="en-US"/>
          </a:p>
        </p:txBody>
      </p:sp>
    </p:spTree>
    <p:extLst>
      <p:ext uri="{BB962C8B-B14F-4D97-AF65-F5344CB8AC3E}">
        <p14:creationId xmlns:p14="http://schemas.microsoft.com/office/powerpoint/2010/main" xmlns="" val="34756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Online Transaction</a:t>
            </a:r>
            <a:r>
              <a:rPr lang="en-US" baseline="0" dirty="0" smtClean="0"/>
              <a:t> Processing</a:t>
            </a:r>
          </a:p>
          <a:p>
            <a:r>
              <a:rPr lang="en-US" dirty="0" smtClean="0"/>
              <a:t>Online Analytical Processing</a:t>
            </a:r>
            <a:endParaRPr lang="en-US" dirty="0"/>
          </a:p>
        </p:txBody>
      </p:sp>
      <p:sp>
        <p:nvSpPr>
          <p:cNvPr id="4" name="Slide Number Placeholder 3"/>
          <p:cNvSpPr>
            <a:spLocks noGrp="1"/>
          </p:cNvSpPr>
          <p:nvPr>
            <p:ph type="sldNum" sz="quarter" idx="10"/>
          </p:nvPr>
        </p:nvSpPr>
        <p:spPr/>
        <p:txBody>
          <a:bodyPr/>
          <a:lstStyle/>
          <a:p>
            <a:fld id="{3DD4454A-0860-4DA6-9E3A-6CA89FB8CD0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his book, The Data Warehouse ETL Toolkit, Ralph Kimball discusses the creation of a surrogate key within the ETL process.  Thereby</a:t>
            </a:r>
            <a:r>
              <a:rPr lang="en-US" baseline="0" dirty="0" smtClean="0"/>
              <a:t> not relying on the natural business key.  If a surrogate key is made, it is recommended to be an integer based, which makes it perfect to use as a clustered primary key index.  The book explains reasons for this, mainly the dependency on the source system to be consistent, multiple source systems may have the same values, data types, and more.</a:t>
            </a:r>
          </a:p>
          <a:p>
            <a:pPr marL="628650" lvl="1" indent="-171450">
              <a:buFont typeface="Arial" panose="020B0604020202020204" pitchFamily="34" charset="0"/>
              <a:buChar char="•"/>
            </a:pPr>
            <a:r>
              <a:rPr lang="en-US" baseline="0" dirty="0" smtClean="0"/>
              <a:t>If this clustered primary key exists, there are a lot of people who would also recommend that the primary key be stored as a foreign key in associated tables, rather than the natural business key.</a:t>
            </a:r>
          </a:p>
          <a:p>
            <a:endParaRPr lang="en-US" baseline="0" dirty="0" smtClean="0"/>
          </a:p>
          <a:p>
            <a:pPr marL="171450" indent="-171450">
              <a:buFont typeface="Arial" panose="020B0604020202020204" pitchFamily="34" charset="0"/>
              <a:buChar char="•"/>
            </a:pPr>
            <a:r>
              <a:rPr lang="en-US" baseline="0" dirty="0" smtClean="0"/>
              <a:t>Another useful index would be a non clustered index on the natural business key, if it is used in any reporting or analysis.  This is not a given, but if queries use it, it might be helpful.</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Lastly, having a single index for each, appropriate, foreign key, can help improve performance as well.</a:t>
            </a:r>
            <a:endParaRPr lang="en-US" dirty="0"/>
          </a:p>
        </p:txBody>
      </p:sp>
      <p:sp>
        <p:nvSpPr>
          <p:cNvPr id="4" name="Slide Number Placeholder 3"/>
          <p:cNvSpPr>
            <a:spLocks noGrp="1"/>
          </p:cNvSpPr>
          <p:nvPr>
            <p:ph type="sldNum" sz="quarter" idx="10"/>
          </p:nvPr>
        </p:nvSpPr>
        <p:spPr/>
        <p:txBody>
          <a:bodyPr/>
          <a:lstStyle/>
          <a:p>
            <a:fld id="{3DD4454A-0860-4DA6-9E3A-6CA89FB8CD07}" type="slidenum">
              <a:rPr lang="en-US" smtClean="0"/>
              <a:pPr/>
              <a:t>10</a:t>
            </a:fld>
            <a:endParaRPr lang="en-US"/>
          </a:p>
        </p:txBody>
      </p:sp>
    </p:spTree>
    <p:extLst>
      <p:ext uri="{BB962C8B-B14F-4D97-AF65-F5344CB8AC3E}">
        <p14:creationId xmlns:p14="http://schemas.microsoft.com/office/powerpoint/2010/main" xmlns="" val="2141124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using SSAS,</a:t>
            </a:r>
            <a:r>
              <a:rPr lang="en-US" baseline="0" dirty="0" smtClean="0"/>
              <a:t> cubes will be built from Detail tables.</a:t>
            </a:r>
          </a:p>
          <a:p>
            <a:endParaRPr lang="en-US" baseline="0" dirty="0" smtClean="0"/>
          </a:p>
          <a:p>
            <a:r>
              <a:rPr lang="en-US" baseline="0" dirty="0" smtClean="0"/>
              <a:t>However, if using another third-party software, such as </a:t>
            </a:r>
            <a:r>
              <a:rPr lang="en-US" baseline="0" dirty="0" err="1" smtClean="0"/>
              <a:t>MicroStrategy</a:t>
            </a:r>
            <a:r>
              <a:rPr lang="en-US" baseline="0" dirty="0" smtClean="0"/>
              <a:t>, or other analytical software, they might want Summary tables and Detail tables.  Specifically, for </a:t>
            </a:r>
            <a:r>
              <a:rPr lang="en-US" baseline="0" dirty="0" err="1" smtClean="0"/>
              <a:t>MicroStrategy</a:t>
            </a:r>
            <a:r>
              <a:rPr lang="en-US" baseline="0" dirty="0" smtClean="0"/>
              <a:t>, if you have one summary table that is aggregated by day, and another by month, it is smart enough to know, depending on the data being returned, which table will give the fastest results and uses it.</a:t>
            </a:r>
            <a:endParaRPr lang="en-US" dirty="0"/>
          </a:p>
        </p:txBody>
      </p:sp>
      <p:sp>
        <p:nvSpPr>
          <p:cNvPr id="4" name="Slide Number Placeholder 3"/>
          <p:cNvSpPr>
            <a:spLocks noGrp="1"/>
          </p:cNvSpPr>
          <p:nvPr>
            <p:ph type="sldNum" sz="quarter" idx="10"/>
          </p:nvPr>
        </p:nvSpPr>
        <p:spPr/>
        <p:txBody>
          <a:bodyPr/>
          <a:lstStyle/>
          <a:p>
            <a:fld id="{3DD4454A-0860-4DA6-9E3A-6CA89FB8CD07}"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Fact tables are going to have the date dimension included, as most analytics are for a time range of some kind.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Therefore, the date key is</a:t>
            </a:r>
            <a:r>
              <a:rPr lang="en-US" baseline="0" dirty="0" smtClean="0"/>
              <a:t> the starting place for planning indexes.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detail tables, it may be as easy as the date and the natural business key, or other columns, singly used in an index.</a:t>
            </a:r>
            <a:endParaRPr lang="en-US" dirty="0" smtClean="0"/>
          </a:p>
          <a:p>
            <a:endParaRPr lang="en-US" dirty="0"/>
          </a:p>
        </p:txBody>
      </p:sp>
      <p:sp>
        <p:nvSpPr>
          <p:cNvPr id="4" name="Slide Number Placeholder 3"/>
          <p:cNvSpPr>
            <a:spLocks noGrp="1"/>
          </p:cNvSpPr>
          <p:nvPr>
            <p:ph type="sldNum" sz="quarter" idx="10"/>
          </p:nvPr>
        </p:nvSpPr>
        <p:spPr/>
        <p:txBody>
          <a:bodyPr/>
          <a:lstStyle/>
          <a:p>
            <a:fld id="{3DD4454A-0860-4DA6-9E3A-6CA89FB8CD07}" type="slidenum">
              <a:rPr lang="en-US" smtClean="0"/>
              <a:pPr/>
              <a:t>13</a:t>
            </a:fld>
            <a:endParaRPr lang="en-US"/>
          </a:p>
        </p:txBody>
      </p:sp>
    </p:spTree>
    <p:extLst>
      <p:ext uri="{BB962C8B-B14F-4D97-AF65-F5344CB8AC3E}">
        <p14:creationId xmlns:p14="http://schemas.microsoft.com/office/powerpoint/2010/main" xmlns="" val="3115541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FE62BA-3AC4-422E-80D5-54C580DF60A3}" type="datetimeFigureOut">
              <a:rPr lang="en-US" smtClean="0"/>
              <a:pPr/>
              <a:t>8/1/2014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32915-8795-4243-A946-99F6A22917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E62BA-3AC4-422E-80D5-54C580DF60A3}" type="datetimeFigureOut">
              <a:rPr lang="en-US" smtClean="0"/>
              <a:pPr/>
              <a:t>8/1/2014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32915-8795-4243-A946-99F6A22917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E62BA-3AC4-422E-80D5-54C580DF60A3}" type="datetimeFigureOut">
              <a:rPr lang="en-US" smtClean="0"/>
              <a:pPr/>
              <a:t>8/1/2014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32915-8795-4243-A946-99F6A22917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924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371600" y="1600201"/>
            <a:ext cx="7467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DFE62BA-3AC4-422E-80D5-54C580DF60A3}" type="datetimeFigureOut">
              <a:rPr lang="en-US" smtClean="0"/>
              <a:pPr/>
              <a:t>8/1/2014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32915-8795-4243-A946-99F6A22917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FE62BA-3AC4-422E-80D5-54C580DF60A3}" type="datetimeFigureOut">
              <a:rPr lang="en-US" smtClean="0"/>
              <a:pPr/>
              <a:t>8/1/2014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F32915-8795-4243-A946-99F6A22917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FE62BA-3AC4-422E-80D5-54C580DF60A3}" type="datetimeFigureOut">
              <a:rPr lang="en-US" smtClean="0"/>
              <a:pPr/>
              <a:t>8/1/2014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32915-8795-4243-A946-99F6A22917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FE62BA-3AC4-422E-80D5-54C580DF60A3}" type="datetimeFigureOut">
              <a:rPr lang="en-US" smtClean="0"/>
              <a:pPr/>
              <a:t>8/1/2014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F32915-8795-4243-A946-99F6A22917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FE62BA-3AC4-422E-80D5-54C580DF60A3}" type="datetimeFigureOut">
              <a:rPr lang="en-US" smtClean="0"/>
              <a:pPr/>
              <a:t>8/1/2014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F32915-8795-4243-A946-99F6A22917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E62BA-3AC4-422E-80D5-54C580DF60A3}" type="datetimeFigureOut">
              <a:rPr lang="en-US" smtClean="0"/>
              <a:pPr/>
              <a:t>8/1/2014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F32915-8795-4243-A946-99F6A22917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FE62BA-3AC4-422E-80D5-54C580DF60A3}" type="datetimeFigureOut">
              <a:rPr lang="en-US" smtClean="0"/>
              <a:pPr/>
              <a:t>8/1/2014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32915-8795-4243-A946-99F6A22917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FE62BA-3AC4-422E-80D5-54C580DF60A3}" type="datetimeFigureOut">
              <a:rPr lang="en-US" smtClean="0"/>
              <a:pPr/>
              <a:t>8/1/2014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F32915-8795-4243-A946-99F6A22917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FreeVectorBackgroundinGreen_thumb.jpg"/>
          <p:cNvPicPr>
            <a:picLocks noChangeAspect="1"/>
          </p:cNvPicPr>
          <p:nvPr userDrawn="1"/>
        </p:nvPicPr>
        <p:blipFill>
          <a:blip r:embed="rId13" cstate="print"/>
          <a:stretch>
            <a:fillRect/>
          </a:stretch>
        </p:blipFill>
        <p:spPr>
          <a:xfrm>
            <a:off x="0" y="0"/>
            <a:ext cx="24384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E62BA-3AC4-422E-80D5-54C580DF60A3}" type="datetimeFigureOut">
              <a:rPr lang="en-US" smtClean="0"/>
              <a:pPr/>
              <a:t>8/1/2014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32915-8795-4243-A946-99F6A22917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amp;esrc=s&amp;source=images&amp;cd=&amp;cad=rja&amp;uact=8&amp;docid=JjTe9NwDqnSPtM&amp;tbnid=3NXpqRAUSrNu2M:&amp;ved=0CAYQjRw&amp;url=http://goose.ycp.edu/~dhovemey/spring2006/cs101/lecture/lecture14.html&amp;ei=kLYfU7mnG4HK2gX1_YFY&amp;psig=AFQjCNGA5apRdPxoOYKfmAyoqCK3z3khfw&amp;ust=139467366353138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brentozar.com/blitzinde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msdn.microsoft.com/en-us/library/ms191227.aspx" TargetMode="External"/><Relationship Id="rId5" Type="http://schemas.openxmlformats.org/officeDocument/2006/relationships/hyperlink" Target="http://indexanalysis.codeplex.com/" TargetMode="External"/><Relationship Id="rId4" Type="http://schemas.openxmlformats.org/officeDocument/2006/relationships/hyperlink" Target="http://ola.hallengren.com/sql-server-index-and-statistics-maintenance.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red-gate.com/products/dba/sql-index-manager/" TargetMode="External"/><Relationship Id="rId3" Type="http://schemas.openxmlformats.org/officeDocument/2006/relationships/image" Target="../media/image16.jpeg"/><Relationship Id="rId7" Type="http://schemas.openxmlformats.org/officeDocument/2006/relationships/hyperlink" Target="http://weblogs.sqlteam.com/tarad/archive/2009/11/03/DefragmentingRebuilding-Indexes-in-SQL-Server-2005-and-2008Again.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qlfool.com/2011/06/index-defrag-script-v4-1" TargetMode="External"/><Relationship Id="rId5" Type="http://schemas.openxmlformats.org/officeDocument/2006/relationships/hyperlink" Target="http://technet.microsoft.com/en-us/library/gg492088.aspx" TargetMode="External"/><Relationship Id="rId4" Type="http://schemas.openxmlformats.org/officeDocument/2006/relationships/hyperlink" Target="http://ola.hallengren.com/sql-server-index-and-statistics-maintenance.html"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qlmag.com/sql-server-analysis-services/indexing-data-warehouse" TargetMode="Externa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http://ola.hallengren.com/sql-server-index-and-statistics-maintenance.html" TargetMode="External"/><Relationship Id="rId5" Type="http://schemas.openxmlformats.org/officeDocument/2006/relationships/hyperlink" Target="http://technet.microsoft.com/en-us/library/gg492088.aspx" TargetMode="External"/><Relationship Id="rId4" Type="http://schemas.openxmlformats.org/officeDocument/2006/relationships/hyperlink" Target="http://www.jenstirrup.com/2010/07/indexing-fact-and-dimension-guidelines.html"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rogbackground.bmp"/>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1371600" y="2819400"/>
            <a:ext cx="7772400" cy="1752600"/>
          </a:xfrm>
        </p:spPr>
        <p:txBody>
          <a:bodyPr>
            <a:noAutofit/>
          </a:bodyPr>
          <a:lstStyle/>
          <a:p>
            <a:r>
              <a:rPr lang="en-US" sz="5400" dirty="0" smtClean="0"/>
              <a:t>Data Warehouse Indexes</a:t>
            </a:r>
            <a:endParaRPr lang="en-US" sz="5400" dirty="0"/>
          </a:p>
        </p:txBody>
      </p:sp>
      <p:sp>
        <p:nvSpPr>
          <p:cNvPr id="12" name="Subtitle 2"/>
          <p:cNvSpPr>
            <a:spLocks noGrp="1"/>
          </p:cNvSpPr>
          <p:nvPr>
            <p:ph type="subTitle" idx="1"/>
          </p:nvPr>
        </p:nvSpPr>
        <p:spPr>
          <a:xfrm>
            <a:off x="4038600" y="4876800"/>
            <a:ext cx="4876800" cy="1752600"/>
          </a:xfrm>
        </p:spPr>
        <p:txBody>
          <a:bodyPr>
            <a:normAutofit fontScale="85000" lnSpcReduction="20000"/>
          </a:bodyPr>
          <a:lstStyle/>
          <a:p>
            <a:pPr algn="l"/>
            <a:r>
              <a:rPr lang="en-US" sz="2800" b="1" dirty="0" smtClean="0">
                <a:solidFill>
                  <a:schemeClr val="bg2">
                    <a:lumMod val="10000"/>
                  </a:schemeClr>
                </a:solidFill>
              </a:rPr>
              <a:t>Glenda Gable</a:t>
            </a:r>
          </a:p>
          <a:p>
            <a:pPr algn="l"/>
            <a:endParaRPr lang="en-US" sz="2600" dirty="0" smtClean="0">
              <a:solidFill>
                <a:schemeClr val="bg2">
                  <a:lumMod val="10000"/>
                </a:schemeClr>
              </a:solidFill>
            </a:endParaRPr>
          </a:p>
          <a:p>
            <a:pPr algn="l"/>
            <a:r>
              <a:rPr lang="en-US" sz="2600" dirty="0" smtClean="0">
                <a:solidFill>
                  <a:schemeClr val="bg2">
                    <a:lumMod val="10000"/>
                  </a:schemeClr>
                </a:solidFill>
              </a:rPr>
              <a:t>Email:        ggable@sql313.com</a:t>
            </a:r>
          </a:p>
          <a:p>
            <a:pPr algn="l"/>
            <a:r>
              <a:rPr lang="en-US" sz="2600" dirty="0" smtClean="0">
                <a:solidFill>
                  <a:schemeClr val="bg2">
                    <a:lumMod val="10000"/>
                  </a:schemeClr>
                </a:solidFill>
              </a:rPr>
              <a:t>Blog:          sql313.com</a:t>
            </a:r>
          </a:p>
          <a:p>
            <a:pPr algn="l"/>
            <a:r>
              <a:rPr lang="en-US" sz="2600" dirty="0" smtClean="0">
                <a:solidFill>
                  <a:schemeClr val="bg2">
                    <a:lumMod val="10000"/>
                  </a:schemeClr>
                </a:solidFill>
              </a:rPr>
              <a:t>LinkedIn:   linkedin.com/in/tig313</a:t>
            </a:r>
            <a:endParaRPr lang="en-US" sz="2600"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924800" cy="1143000"/>
          </a:xfrm>
        </p:spPr>
        <p:txBody>
          <a:bodyPr/>
          <a:lstStyle/>
          <a:p>
            <a:pPr algn="r"/>
            <a:r>
              <a:rPr lang="en-US" dirty="0" smtClean="0"/>
              <a:t>Indexing </a:t>
            </a:r>
            <a:r>
              <a:rPr lang="en-US" sz="4000" dirty="0" smtClean="0"/>
              <a:t>Dimension</a:t>
            </a:r>
            <a:r>
              <a:rPr lang="en-US" dirty="0" smtClean="0"/>
              <a:t> Tables</a:t>
            </a:r>
            <a:endParaRPr lang="en-US" dirty="0"/>
          </a:p>
        </p:txBody>
      </p:sp>
      <p:sp>
        <p:nvSpPr>
          <p:cNvPr id="3" name="Content Placeholder 2"/>
          <p:cNvSpPr>
            <a:spLocks noGrp="1"/>
          </p:cNvSpPr>
          <p:nvPr>
            <p:ph idx="1"/>
          </p:nvPr>
        </p:nvSpPr>
        <p:spPr>
          <a:xfrm>
            <a:off x="1524000" y="1600201"/>
            <a:ext cx="7467600" cy="4525963"/>
          </a:xfrm>
        </p:spPr>
        <p:txBody>
          <a:bodyPr>
            <a:normAutofit lnSpcReduction="10000"/>
          </a:bodyPr>
          <a:lstStyle/>
          <a:p>
            <a:pPr marL="0" indent="0">
              <a:buNone/>
            </a:pPr>
            <a:r>
              <a:rPr lang="en-US" sz="2400" dirty="0" smtClean="0"/>
              <a:t>This depends on how the data is stored.</a:t>
            </a:r>
          </a:p>
          <a:p>
            <a:r>
              <a:rPr lang="en-US" sz="2400" dirty="0" smtClean="0"/>
              <a:t>1 Clustered Primary Key Index</a:t>
            </a:r>
          </a:p>
          <a:p>
            <a:pPr marL="400050" lvl="1" indent="0">
              <a:buNone/>
            </a:pPr>
            <a:r>
              <a:rPr lang="en-US" sz="2400" i="1" dirty="0" smtClean="0"/>
              <a:t>If a clustered primary key exists, </a:t>
            </a:r>
            <a:r>
              <a:rPr lang="en-US" sz="2400" i="1" dirty="0"/>
              <a:t>i</a:t>
            </a:r>
            <a:r>
              <a:rPr lang="en-US" sz="2400" i="1" dirty="0" smtClean="0"/>
              <a:t>t is recommended by some to use that primary key in other tables as the foreign key, instead of the natural business key.</a:t>
            </a:r>
          </a:p>
          <a:p>
            <a:pPr marL="400050" lvl="1" indent="0">
              <a:buNone/>
            </a:pPr>
            <a:endParaRPr lang="en-US" sz="2400" i="1" dirty="0" smtClean="0"/>
          </a:p>
          <a:p>
            <a:r>
              <a:rPr lang="en-US" sz="2400" dirty="0" smtClean="0"/>
              <a:t>1 Non Clustered Index on the Natural Business Key</a:t>
            </a:r>
          </a:p>
          <a:p>
            <a:endParaRPr lang="en-US" sz="2400" dirty="0" smtClean="0"/>
          </a:p>
          <a:p>
            <a:r>
              <a:rPr lang="en-US" sz="2400" dirty="0" smtClean="0"/>
              <a:t>Non Clustered Indexes on the foreign keys (single index for each)</a:t>
            </a:r>
            <a:endParaRPr lang="en-US" sz="2400" dirty="0"/>
          </a:p>
        </p:txBody>
      </p:sp>
    </p:spTree>
    <p:extLst>
      <p:ext uri="{BB962C8B-B14F-4D97-AF65-F5344CB8AC3E}">
        <p14:creationId xmlns:p14="http://schemas.microsoft.com/office/powerpoint/2010/main" xmlns="" val="1030884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ares\mydocs\24264\My Documents\My Pictures\frog\Frogs_wallpapers_165.jpg"/>
          <p:cNvPicPr>
            <a:picLocks noChangeAspect="1" noChangeArrowheads="1"/>
          </p:cNvPicPr>
          <p:nvPr/>
        </p:nvPicPr>
        <p:blipFill>
          <a:blip r:embed="rId3" cstate="print"/>
          <a:srcRect l="13889" r="16667"/>
          <a:stretch>
            <a:fillRect/>
          </a:stretch>
        </p:blipFill>
        <p:spPr bwMode="auto">
          <a:xfrm>
            <a:off x="6781800" y="0"/>
            <a:ext cx="2286000" cy="2057400"/>
          </a:xfrm>
          <a:prstGeom prst="rect">
            <a:avLst/>
          </a:prstGeom>
          <a:noFill/>
        </p:spPr>
      </p:pic>
      <p:sp>
        <p:nvSpPr>
          <p:cNvPr id="2" name="Title 1"/>
          <p:cNvSpPr>
            <a:spLocks noGrp="1"/>
          </p:cNvSpPr>
          <p:nvPr>
            <p:ph type="title"/>
          </p:nvPr>
        </p:nvSpPr>
        <p:spPr>
          <a:xfrm>
            <a:off x="1600200" y="274638"/>
            <a:ext cx="5410200" cy="1143000"/>
          </a:xfrm>
        </p:spPr>
        <p:txBody>
          <a:bodyPr/>
          <a:lstStyle/>
          <a:p>
            <a:r>
              <a:rPr lang="en-US" dirty="0" smtClean="0"/>
              <a:t>Fact Tables</a:t>
            </a:r>
            <a:endParaRPr lang="en-US" dirty="0"/>
          </a:p>
        </p:txBody>
      </p:sp>
      <p:sp>
        <p:nvSpPr>
          <p:cNvPr id="3" name="Content Placeholder 2"/>
          <p:cNvSpPr>
            <a:spLocks noGrp="1"/>
          </p:cNvSpPr>
          <p:nvPr>
            <p:ph idx="1"/>
          </p:nvPr>
        </p:nvSpPr>
        <p:spPr>
          <a:xfrm>
            <a:off x="1524000" y="1874837"/>
            <a:ext cx="7315200" cy="4525963"/>
          </a:xfrm>
        </p:spPr>
        <p:txBody>
          <a:bodyPr>
            <a:normAutofit fontScale="77500" lnSpcReduction="20000"/>
          </a:bodyPr>
          <a:lstStyle/>
          <a:p>
            <a:r>
              <a:rPr lang="en-US" dirty="0" smtClean="0"/>
              <a:t>Made up of measurements or metrics of dimensions</a:t>
            </a:r>
          </a:p>
          <a:p>
            <a:r>
              <a:rPr lang="en-US" dirty="0" smtClean="0"/>
              <a:t>Can be Detail or Summary tables – mostly depending on the analytical software  used</a:t>
            </a:r>
          </a:p>
          <a:p>
            <a:endParaRPr lang="en-US" dirty="0" smtClean="0"/>
          </a:p>
          <a:p>
            <a:pPr>
              <a:buNone/>
            </a:pPr>
            <a:r>
              <a:rPr lang="en-US" dirty="0" smtClean="0"/>
              <a:t>Examples:</a:t>
            </a:r>
          </a:p>
          <a:p>
            <a:r>
              <a:rPr lang="en-US" dirty="0" smtClean="0"/>
              <a:t>Count of Products Ordered by Customer/Date/State</a:t>
            </a:r>
          </a:p>
          <a:p>
            <a:r>
              <a:rPr lang="en-US" dirty="0" smtClean="0"/>
              <a:t>Count of Products sold by Supplier/Date/State</a:t>
            </a:r>
          </a:p>
          <a:p>
            <a:r>
              <a:rPr lang="en-US" dirty="0" smtClean="0"/>
              <a:t>Count of natural disasters by Type/Date/Country/State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Fact Tables - Example of </a:t>
            </a:r>
            <a:br>
              <a:rPr lang="en-US" dirty="0" smtClean="0"/>
            </a:br>
            <a:r>
              <a:rPr lang="en-US" dirty="0" smtClean="0"/>
              <a:t>- Detail </a:t>
            </a:r>
            <a:r>
              <a:rPr lang="en-US" dirty="0" err="1" smtClean="0"/>
              <a:t>vs</a:t>
            </a:r>
            <a:r>
              <a:rPr lang="en-US" dirty="0" smtClean="0"/>
              <a:t> Summary</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752600" y="898656"/>
            <a:ext cx="1295400" cy="2301744"/>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2133600" y="3439886"/>
            <a:ext cx="1295400" cy="3037114"/>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3657600" y="2667000"/>
            <a:ext cx="1408105" cy="2209800"/>
          </a:xfrm>
          <a:prstGeom prst="rect">
            <a:avLst/>
          </a:prstGeom>
          <a:noFill/>
          <a:ln w="9525">
            <a:noFill/>
            <a:miter lim="800000"/>
            <a:headEnd/>
            <a:tailEnd/>
          </a:ln>
        </p:spPr>
      </p:pic>
      <p:pic>
        <p:nvPicPr>
          <p:cNvPr id="1031" name="Picture 7"/>
          <p:cNvPicPr>
            <a:picLocks noChangeAspect="1" noChangeArrowheads="1"/>
          </p:cNvPicPr>
          <p:nvPr/>
        </p:nvPicPr>
        <p:blipFill>
          <a:blip r:embed="rId5" cstate="print"/>
          <a:srcRect/>
          <a:stretch>
            <a:fillRect/>
          </a:stretch>
        </p:blipFill>
        <p:spPr bwMode="auto">
          <a:xfrm>
            <a:off x="6324600" y="2438400"/>
            <a:ext cx="1830779" cy="2819400"/>
          </a:xfrm>
          <a:prstGeom prst="rect">
            <a:avLst/>
          </a:prstGeom>
          <a:noFill/>
          <a:ln w="9525">
            <a:noFill/>
            <a:miter lim="800000"/>
            <a:headEnd/>
            <a:tailEnd/>
          </a:ln>
        </p:spPr>
      </p:pic>
      <p:sp>
        <p:nvSpPr>
          <p:cNvPr id="10" name="Oval 9"/>
          <p:cNvSpPr/>
          <p:nvPr/>
        </p:nvSpPr>
        <p:spPr>
          <a:xfrm>
            <a:off x="5638800" y="1524000"/>
            <a:ext cx="3124200" cy="449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924800" cy="1143000"/>
          </a:xfrm>
        </p:spPr>
        <p:txBody>
          <a:bodyPr>
            <a:normAutofit fontScale="90000"/>
          </a:bodyPr>
          <a:lstStyle/>
          <a:p>
            <a:pPr algn="r"/>
            <a:r>
              <a:rPr lang="en-US" dirty="0" smtClean="0"/>
              <a:t>Indexing Fact Tables</a:t>
            </a:r>
            <a:br>
              <a:rPr lang="en-US" dirty="0" smtClean="0"/>
            </a:br>
            <a:r>
              <a:rPr lang="en-US" dirty="0" smtClean="0"/>
              <a:t>- Detail tables</a:t>
            </a:r>
            <a:endParaRPr lang="en-US" dirty="0"/>
          </a:p>
        </p:txBody>
      </p:sp>
      <p:sp>
        <p:nvSpPr>
          <p:cNvPr id="3" name="Content Placeholder 2"/>
          <p:cNvSpPr>
            <a:spLocks noGrp="1"/>
          </p:cNvSpPr>
          <p:nvPr>
            <p:ph idx="1"/>
          </p:nvPr>
        </p:nvSpPr>
        <p:spPr>
          <a:xfrm>
            <a:off x="1447800" y="1600201"/>
            <a:ext cx="7467600" cy="4525963"/>
          </a:xfrm>
        </p:spPr>
        <p:txBody>
          <a:bodyPr>
            <a:normAutofit fontScale="85000" lnSpcReduction="20000"/>
          </a:bodyPr>
          <a:lstStyle/>
          <a:p>
            <a:r>
              <a:rPr lang="en-US" dirty="0" smtClean="0"/>
              <a:t>Start with the Date column</a:t>
            </a:r>
          </a:p>
          <a:p>
            <a:endParaRPr lang="en-US" dirty="0" smtClean="0"/>
          </a:p>
          <a:p>
            <a:r>
              <a:rPr lang="en-US" dirty="0" smtClean="0"/>
              <a:t>Whichever key is used as a foreign key in other tables can be beneficial</a:t>
            </a:r>
          </a:p>
          <a:p>
            <a:endParaRPr lang="en-US" dirty="0" smtClean="0"/>
          </a:p>
          <a:p>
            <a:r>
              <a:rPr lang="en-US" dirty="0" smtClean="0"/>
              <a:t>Included columns are </a:t>
            </a:r>
          </a:p>
          <a:p>
            <a:pPr indent="1588">
              <a:buNone/>
            </a:pPr>
            <a:r>
              <a:rPr lang="en-US" dirty="0" smtClean="0"/>
              <a:t>good to use along with the date or key</a:t>
            </a:r>
          </a:p>
          <a:p>
            <a:endParaRPr lang="en-US" dirty="0"/>
          </a:p>
          <a:p>
            <a:r>
              <a:rPr lang="en-US" dirty="0" smtClean="0"/>
              <a:t>If a table is </a:t>
            </a:r>
            <a:r>
              <a:rPr lang="en-US" dirty="0" err="1" smtClean="0"/>
              <a:t>partioned</a:t>
            </a:r>
            <a:r>
              <a:rPr lang="en-US" dirty="0" smtClean="0"/>
              <a:t>, add a single-column index to the date key on the partition</a:t>
            </a:r>
            <a:endParaRPr lang="en-US" dirty="0"/>
          </a:p>
        </p:txBody>
      </p:sp>
    </p:spTree>
    <p:extLst>
      <p:ext uri="{BB962C8B-B14F-4D97-AF65-F5344CB8AC3E}">
        <p14:creationId xmlns:p14="http://schemas.microsoft.com/office/powerpoint/2010/main" xmlns="" val="1447144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924800" cy="1143000"/>
          </a:xfrm>
        </p:spPr>
        <p:txBody>
          <a:bodyPr>
            <a:normAutofit fontScale="90000"/>
          </a:bodyPr>
          <a:lstStyle/>
          <a:p>
            <a:pPr algn="r"/>
            <a:r>
              <a:rPr lang="en-US" dirty="0" smtClean="0"/>
              <a:t>Indexing Fact Tables</a:t>
            </a:r>
            <a:br>
              <a:rPr lang="en-US" dirty="0" smtClean="0"/>
            </a:br>
            <a:r>
              <a:rPr lang="en-US" dirty="0"/>
              <a:t> </a:t>
            </a:r>
            <a:r>
              <a:rPr lang="en-US" dirty="0" smtClean="0"/>
              <a:t>- Summary tables</a:t>
            </a:r>
            <a:endParaRPr lang="en-US" dirty="0"/>
          </a:p>
        </p:txBody>
      </p:sp>
      <p:sp>
        <p:nvSpPr>
          <p:cNvPr id="3" name="Content Placeholder 2"/>
          <p:cNvSpPr>
            <a:spLocks noGrp="1"/>
          </p:cNvSpPr>
          <p:nvPr>
            <p:ph idx="1"/>
          </p:nvPr>
        </p:nvSpPr>
        <p:spPr>
          <a:xfrm>
            <a:off x="1524000" y="1600201"/>
            <a:ext cx="7467600" cy="4525963"/>
          </a:xfrm>
        </p:spPr>
        <p:txBody>
          <a:bodyPr>
            <a:normAutofit fontScale="85000" lnSpcReduction="20000"/>
          </a:bodyPr>
          <a:lstStyle/>
          <a:p>
            <a:r>
              <a:rPr lang="en-US" dirty="0" smtClean="0"/>
              <a:t>Just as with the detail tables, start with the Date column</a:t>
            </a:r>
          </a:p>
          <a:p>
            <a:endParaRPr lang="en-US" dirty="0"/>
          </a:p>
          <a:p>
            <a:r>
              <a:rPr lang="en-US" dirty="0" smtClean="0"/>
              <a:t>A lot of times you will have an index with the Date column and 1 aggregated column – but not all aggregated columns need an index</a:t>
            </a:r>
          </a:p>
          <a:p>
            <a:endParaRPr lang="en-US" dirty="0"/>
          </a:p>
          <a:p>
            <a:r>
              <a:rPr lang="en-US" dirty="0" smtClean="0"/>
              <a:t>The summary tables will be queried differently than the detail tables – so check the query plans to see what would be best</a:t>
            </a:r>
            <a:endParaRPr lang="en-US" dirty="0"/>
          </a:p>
        </p:txBody>
      </p:sp>
    </p:spTree>
    <p:extLst>
      <p:ext uri="{BB962C8B-B14F-4D97-AF65-F5344CB8AC3E}">
        <p14:creationId xmlns:p14="http://schemas.microsoft.com/office/powerpoint/2010/main" xmlns="" val="4144007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924800" cy="1143000"/>
          </a:xfrm>
        </p:spPr>
        <p:txBody>
          <a:bodyPr/>
          <a:lstStyle/>
          <a:p>
            <a:r>
              <a:rPr lang="en-US" dirty="0" smtClean="0"/>
              <a:t>Indexing Staging tables</a:t>
            </a:r>
            <a:endParaRPr lang="en-US" dirty="0"/>
          </a:p>
        </p:txBody>
      </p:sp>
      <p:sp>
        <p:nvSpPr>
          <p:cNvPr id="3" name="Content Placeholder 2"/>
          <p:cNvSpPr>
            <a:spLocks noGrp="1"/>
          </p:cNvSpPr>
          <p:nvPr>
            <p:ph idx="1"/>
          </p:nvPr>
        </p:nvSpPr>
        <p:spPr>
          <a:xfrm>
            <a:off x="1524000" y="1371600"/>
            <a:ext cx="7467600" cy="5410200"/>
          </a:xfrm>
        </p:spPr>
        <p:txBody>
          <a:bodyPr>
            <a:normAutofit/>
          </a:bodyPr>
          <a:lstStyle/>
          <a:p>
            <a:r>
              <a:rPr lang="en-US" dirty="0" smtClean="0"/>
              <a:t>Will the data be used </a:t>
            </a:r>
          </a:p>
          <a:p>
            <a:pPr indent="1588">
              <a:buNone/>
            </a:pPr>
            <a:r>
              <a:rPr lang="en-US" sz="3200" dirty="0" smtClean="0"/>
              <a:t>more than once?</a:t>
            </a:r>
          </a:p>
          <a:p>
            <a:r>
              <a:rPr lang="en-US" dirty="0" smtClean="0"/>
              <a:t>How is it loaded – </a:t>
            </a:r>
          </a:p>
          <a:p>
            <a:pPr marL="400050" lvl="1" indent="0">
              <a:buNone/>
            </a:pPr>
            <a:r>
              <a:rPr lang="en-US" dirty="0" smtClean="0"/>
              <a:t>truncated/repopulated, updated, etc.</a:t>
            </a:r>
          </a:p>
          <a:p>
            <a:r>
              <a:rPr lang="en-US" dirty="0" smtClean="0"/>
              <a:t>Foreign-key indexes to help maintain referential integrity are probably not going to do much except for slow things down</a:t>
            </a:r>
          </a:p>
          <a:p>
            <a:r>
              <a:rPr lang="en-US" dirty="0" smtClean="0"/>
              <a:t>Heaps </a:t>
            </a:r>
            <a:r>
              <a:rPr lang="en-US" dirty="0" err="1" smtClean="0"/>
              <a:t>arent</a:t>
            </a:r>
            <a:r>
              <a:rPr lang="en-US" dirty="0" smtClean="0"/>
              <a:t> SO bad</a:t>
            </a:r>
          </a:p>
          <a:p>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22276" r="18964"/>
          <a:stretch/>
        </p:blipFill>
        <p:spPr>
          <a:xfrm>
            <a:off x="7086600" y="1143000"/>
            <a:ext cx="1862667" cy="1981200"/>
          </a:xfrm>
          <a:prstGeom prst="rect">
            <a:avLst/>
          </a:prstGeom>
        </p:spPr>
      </p:pic>
    </p:spTree>
    <p:extLst>
      <p:ext uri="{BB962C8B-B14F-4D97-AF65-F5344CB8AC3E}">
        <p14:creationId xmlns:p14="http://schemas.microsoft.com/office/powerpoint/2010/main" xmlns="" val="1494841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6096000" cy="1143000"/>
          </a:xfrm>
        </p:spPr>
        <p:txBody>
          <a:bodyPr>
            <a:normAutofit fontScale="90000"/>
          </a:bodyPr>
          <a:lstStyle/>
          <a:p>
            <a:r>
              <a:rPr lang="en-US" dirty="0" err="1" smtClean="0"/>
              <a:t>Columnstore</a:t>
            </a:r>
            <a:r>
              <a:rPr lang="en-US" dirty="0" smtClean="0"/>
              <a:t> </a:t>
            </a:r>
            <a:br>
              <a:rPr lang="en-US" dirty="0" smtClean="0"/>
            </a:br>
            <a:r>
              <a:rPr lang="en-US" dirty="0" smtClean="0"/>
              <a:t>Indexes</a:t>
            </a:r>
            <a:endParaRPr lang="en-US" dirty="0"/>
          </a:p>
        </p:txBody>
      </p:sp>
      <p:sp>
        <p:nvSpPr>
          <p:cNvPr id="3" name="Content Placeholder 2"/>
          <p:cNvSpPr>
            <a:spLocks noGrp="1"/>
          </p:cNvSpPr>
          <p:nvPr>
            <p:ph idx="1"/>
          </p:nvPr>
        </p:nvSpPr>
        <p:spPr>
          <a:xfrm>
            <a:off x="1524000" y="1646237"/>
            <a:ext cx="7315200" cy="4525963"/>
          </a:xfrm>
        </p:spPr>
        <p:txBody>
          <a:bodyPr>
            <a:normAutofit/>
          </a:bodyPr>
          <a:lstStyle/>
          <a:p>
            <a:r>
              <a:rPr lang="en-US" dirty="0" err="1" smtClean="0"/>
              <a:t>Columnstore</a:t>
            </a:r>
            <a:r>
              <a:rPr lang="en-US" dirty="0" smtClean="0"/>
              <a:t> indexes group by column, rather than the traditional row-based indexes.</a:t>
            </a:r>
          </a:p>
          <a:p>
            <a:r>
              <a:rPr lang="en-US" dirty="0" smtClean="0"/>
              <a:t>Came to be due to BI/data warehousing/bulk data needs</a:t>
            </a:r>
          </a:p>
          <a:p>
            <a:r>
              <a:rPr lang="en-US" dirty="0" smtClean="0"/>
              <a:t>The </a:t>
            </a:r>
            <a:r>
              <a:rPr lang="en-US" dirty="0" err="1" smtClean="0"/>
              <a:t>columnstore</a:t>
            </a:r>
            <a:r>
              <a:rPr lang="en-US" dirty="0" smtClean="0"/>
              <a:t> index must be dropped or disabled in order to load data into the table</a:t>
            </a:r>
            <a:endParaRPr lang="en-US" dirty="0"/>
          </a:p>
        </p:txBody>
      </p:sp>
      <p:pic>
        <p:nvPicPr>
          <p:cNvPr id="1026" name="Picture 2" descr="https://encrypted-tbn1.gstatic.com/images?q=tbn:ANd9GcQ93q1QiDTl1EaE9TCv6vBxhduzPKfyxFCXBzXDwL_up1BjmyLA">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5000" y="228600"/>
            <a:ext cx="3171825" cy="12858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95232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Columnstore</a:t>
            </a:r>
            <a:r>
              <a:rPr lang="en-US" dirty="0" smtClean="0"/>
              <a:t> Indexes</a:t>
            </a:r>
            <a:endParaRPr lang="en-US" dirty="0"/>
          </a:p>
        </p:txBody>
      </p:sp>
      <p:sp>
        <p:nvSpPr>
          <p:cNvPr id="3" name="Content Placeholder 2"/>
          <p:cNvSpPr>
            <a:spLocks noGrp="1"/>
          </p:cNvSpPr>
          <p:nvPr>
            <p:ph idx="1"/>
          </p:nvPr>
        </p:nvSpPr>
        <p:spPr>
          <a:xfrm>
            <a:off x="1371600" y="1295401"/>
            <a:ext cx="7467600" cy="3276599"/>
          </a:xfrm>
        </p:spPr>
        <p:txBody>
          <a:bodyPr>
            <a:normAutofit fontScale="85000" lnSpcReduction="20000"/>
          </a:bodyPr>
          <a:lstStyle/>
          <a:p>
            <a:r>
              <a:rPr lang="en-US" dirty="0" smtClean="0"/>
              <a:t>The following is from Microsoft </a:t>
            </a:r>
            <a:r>
              <a:rPr lang="en-US" dirty="0" err="1" smtClean="0"/>
              <a:t>technet</a:t>
            </a:r>
            <a:r>
              <a:rPr lang="en-US" dirty="0" smtClean="0"/>
              <a:t>:</a:t>
            </a:r>
          </a:p>
          <a:p>
            <a:pPr marL="0" indent="0" algn="ctr">
              <a:buNone/>
            </a:pPr>
            <a:r>
              <a:rPr lang="en-US" dirty="0"/>
              <a:t>Some of the performance benefit of a </a:t>
            </a:r>
            <a:r>
              <a:rPr lang="en-US" dirty="0" err="1"/>
              <a:t>columnstore</a:t>
            </a:r>
            <a:r>
              <a:rPr lang="en-US" dirty="0"/>
              <a:t> index is derived from the compression techniques that reduce the number of data pages that must be read and manipulated to process the query. Compression works best on character or numeric columns that have large amounts of duplicated values</a:t>
            </a:r>
            <a:r>
              <a:rPr lang="en-US" dirty="0" smtClean="0"/>
              <a:t>.</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16667" r="19098"/>
          <a:stretch/>
        </p:blipFill>
        <p:spPr>
          <a:xfrm>
            <a:off x="1905000" y="4394200"/>
            <a:ext cx="2506134" cy="2438400"/>
          </a:xfrm>
          <a:prstGeom prst="rect">
            <a:avLst/>
          </a:prstGeom>
        </p:spPr>
      </p:pic>
      <p:sp>
        <p:nvSpPr>
          <p:cNvPr id="5" name="TextBox 4"/>
          <p:cNvSpPr txBox="1"/>
          <p:nvPr/>
        </p:nvSpPr>
        <p:spPr>
          <a:xfrm>
            <a:off x="4876800" y="4690070"/>
            <a:ext cx="3565400" cy="1200329"/>
          </a:xfrm>
          <a:prstGeom prst="rect">
            <a:avLst/>
          </a:prstGeom>
          <a:noFill/>
        </p:spPr>
        <p:txBody>
          <a:bodyPr wrap="none" rtlCol="0">
            <a:spAutoFit/>
          </a:bodyPr>
          <a:lstStyle/>
          <a:p>
            <a:r>
              <a:rPr lang="en-US" sz="2400" dirty="0" smtClean="0"/>
              <a:t>Examples: </a:t>
            </a:r>
          </a:p>
          <a:p>
            <a:pPr marL="285750" indent="-285750">
              <a:buFont typeface="Arial" panose="020B0604020202020204" pitchFamily="34" charset="0"/>
              <a:buChar char="•"/>
            </a:pPr>
            <a:r>
              <a:rPr lang="en-US" sz="2400" dirty="0" smtClean="0"/>
              <a:t>Sales Regions/States</a:t>
            </a:r>
          </a:p>
          <a:p>
            <a:pPr marL="285750" indent="-285750">
              <a:buFont typeface="Arial" panose="020B0604020202020204" pitchFamily="34" charset="0"/>
              <a:buChar char="•"/>
            </a:pPr>
            <a:r>
              <a:rPr lang="en-US" sz="2400" dirty="0" smtClean="0"/>
              <a:t>Dates</a:t>
            </a:r>
            <a:endParaRPr lang="en-US" sz="2400" dirty="0"/>
          </a:p>
        </p:txBody>
      </p:sp>
    </p:spTree>
    <p:extLst>
      <p:ext uri="{BB962C8B-B14F-4D97-AF65-F5344CB8AC3E}">
        <p14:creationId xmlns:p14="http://schemas.microsoft.com/office/powerpoint/2010/main" xmlns="" val="4104205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077200" cy="1143000"/>
          </a:xfrm>
        </p:spPr>
        <p:txBody>
          <a:bodyPr>
            <a:noAutofit/>
          </a:bodyPr>
          <a:lstStyle/>
          <a:p>
            <a:r>
              <a:rPr lang="en-US" sz="4000" dirty="0" smtClean="0"/>
              <a:t>What indexes should you have?</a:t>
            </a:r>
            <a:endParaRPr lang="en-US" sz="4000" dirty="0"/>
          </a:p>
        </p:txBody>
      </p:sp>
      <p:sp>
        <p:nvSpPr>
          <p:cNvPr id="3" name="Content Placeholder 2"/>
          <p:cNvSpPr>
            <a:spLocks noGrp="1"/>
          </p:cNvSpPr>
          <p:nvPr>
            <p:ph idx="1"/>
          </p:nvPr>
        </p:nvSpPr>
        <p:spPr>
          <a:xfrm>
            <a:off x="1600200" y="1600201"/>
            <a:ext cx="7467600" cy="4525963"/>
          </a:xfrm>
        </p:spPr>
        <p:txBody>
          <a:bodyPr>
            <a:normAutofit fontScale="77500" lnSpcReduction="20000"/>
          </a:bodyPr>
          <a:lstStyle/>
          <a:p>
            <a:r>
              <a:rPr lang="en-US" dirty="0" smtClean="0"/>
              <a:t>SQL Server Standard Reports</a:t>
            </a:r>
          </a:p>
          <a:p>
            <a:pPr lvl="1"/>
            <a:r>
              <a:rPr lang="en-US" sz="1800" dirty="0" smtClean="0"/>
              <a:t>In SSMS, right click on your database</a:t>
            </a:r>
          </a:p>
          <a:p>
            <a:pPr lvl="1"/>
            <a:r>
              <a:rPr lang="en-US" sz="1800" dirty="0" smtClean="0"/>
              <a:t>Mouse over “Reports” then “Standard Reports”</a:t>
            </a:r>
          </a:p>
          <a:p>
            <a:pPr lvl="2"/>
            <a:r>
              <a:rPr lang="en-US" sz="1800" dirty="0" smtClean="0"/>
              <a:t>“Index Physical Statistics”</a:t>
            </a:r>
          </a:p>
          <a:p>
            <a:pPr lvl="2"/>
            <a:r>
              <a:rPr lang="en-US" sz="1800" dirty="0" smtClean="0"/>
              <a:t>“Disk Usage by Top Tables”</a:t>
            </a:r>
          </a:p>
          <a:p>
            <a:endParaRPr lang="en-US" dirty="0" smtClean="0"/>
          </a:p>
          <a:p>
            <a:r>
              <a:rPr lang="en-US" dirty="0" smtClean="0"/>
              <a:t>Brent </a:t>
            </a:r>
            <a:r>
              <a:rPr lang="en-US" dirty="0" err="1" smtClean="0"/>
              <a:t>Ozar</a:t>
            </a:r>
            <a:r>
              <a:rPr lang="en-US" dirty="0" smtClean="0"/>
              <a:t> – </a:t>
            </a:r>
            <a:r>
              <a:rPr lang="en-US" dirty="0" err="1" smtClean="0"/>
              <a:t>sp_BlitzIndex</a:t>
            </a:r>
            <a:endParaRPr lang="en-US" dirty="0" smtClean="0"/>
          </a:p>
          <a:p>
            <a:pPr marL="461963" indent="1588">
              <a:buNone/>
            </a:pPr>
            <a:r>
              <a:rPr lang="en-US" sz="1600" dirty="0" smtClean="0">
                <a:hlinkClick r:id="rId3"/>
              </a:rPr>
              <a:t>http://www.brentozar.com/blitzindex/</a:t>
            </a:r>
            <a:endParaRPr lang="en-US" sz="1600" dirty="0" smtClean="0"/>
          </a:p>
          <a:p>
            <a:endParaRPr lang="en-US" dirty="0" smtClean="0"/>
          </a:p>
          <a:p>
            <a:r>
              <a:rPr lang="en-US" dirty="0" smtClean="0"/>
              <a:t>Jason </a:t>
            </a:r>
            <a:r>
              <a:rPr lang="en-US" dirty="0" err="1" smtClean="0"/>
              <a:t>Strate</a:t>
            </a:r>
            <a:r>
              <a:rPr lang="en-US" dirty="0" smtClean="0"/>
              <a:t> – </a:t>
            </a:r>
            <a:r>
              <a:rPr lang="en-US" dirty="0" err="1" smtClean="0"/>
              <a:t>Codeplex</a:t>
            </a:r>
            <a:endParaRPr lang="en-US" dirty="0" smtClean="0">
              <a:hlinkClick r:id="rId4"/>
            </a:endParaRPr>
          </a:p>
          <a:p>
            <a:pPr marL="461963" indent="1588">
              <a:buNone/>
            </a:pPr>
            <a:r>
              <a:rPr lang="en-US" sz="1600" dirty="0" smtClean="0">
                <a:hlinkClick r:id="rId5"/>
              </a:rPr>
              <a:t>http://indexanalysis.codeplex.com/</a:t>
            </a:r>
            <a:endParaRPr lang="en-US" sz="1600" dirty="0" smtClean="0"/>
          </a:p>
          <a:p>
            <a:r>
              <a:rPr lang="en-US" dirty="0" smtClean="0"/>
              <a:t>Denny Cherry – Redmond Magazine</a:t>
            </a:r>
          </a:p>
          <a:p>
            <a:pPr marL="461963" indent="1588">
              <a:buNone/>
            </a:pPr>
            <a:r>
              <a:rPr lang="en-US" sz="1600" dirty="0" smtClean="0">
                <a:hlinkClick r:id="rId5"/>
              </a:rPr>
              <a:t>http://redmondmag.com/articles/2014/04/11/new-sql-server-indexes.aspx</a:t>
            </a:r>
          </a:p>
          <a:p>
            <a:r>
              <a:rPr lang="en-US" dirty="0" smtClean="0"/>
              <a:t>MSDB – Analyzing a Query</a:t>
            </a:r>
            <a:endParaRPr lang="en-US" dirty="0" smtClean="0">
              <a:hlinkClick r:id="rId4"/>
            </a:endParaRPr>
          </a:p>
          <a:p>
            <a:pPr marL="461963" indent="1588">
              <a:buNone/>
            </a:pPr>
            <a:r>
              <a:rPr lang="en-US" sz="1600" dirty="0" smtClean="0">
                <a:hlinkClick r:id="rId6"/>
              </a:rPr>
              <a:t>http://msdn.microsoft.com/en-us/library/ms191227.aspx</a:t>
            </a:r>
            <a:endParaRPr lang="en-US" sz="1600" dirty="0" smtClean="0">
              <a:hlinkClick r:id="rId4"/>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Guidelines</a:t>
            </a:r>
            <a:endParaRPr lang="en-US" dirty="0"/>
          </a:p>
        </p:txBody>
      </p:sp>
      <p:sp>
        <p:nvSpPr>
          <p:cNvPr id="3" name="Content Placeholder 2"/>
          <p:cNvSpPr>
            <a:spLocks noGrp="1"/>
          </p:cNvSpPr>
          <p:nvPr>
            <p:ph idx="1"/>
          </p:nvPr>
        </p:nvSpPr>
        <p:spPr>
          <a:xfrm>
            <a:off x="1600200" y="1295401"/>
            <a:ext cx="7239000" cy="4830764"/>
          </a:xfrm>
        </p:spPr>
        <p:txBody>
          <a:bodyPr>
            <a:noAutofit/>
          </a:bodyPr>
          <a:lstStyle/>
          <a:p>
            <a:r>
              <a:rPr lang="en-US" sz="2000" dirty="0" smtClean="0"/>
              <a:t>Check the query plans to see how tables are being queried</a:t>
            </a:r>
          </a:p>
          <a:p>
            <a:r>
              <a:rPr lang="en-US" sz="2000" dirty="0" smtClean="0"/>
              <a:t>Disable or Drop indexes before insert/updates, then rebuild them afterwards</a:t>
            </a:r>
          </a:p>
          <a:p>
            <a:r>
              <a:rPr lang="en-US" sz="2000" dirty="0" smtClean="0"/>
              <a:t>If you disable your index, rather than drop it, the definition of the index and the statistics will be retained.</a:t>
            </a:r>
          </a:p>
          <a:p>
            <a:r>
              <a:rPr lang="en-US" sz="2000" dirty="0" smtClean="0"/>
              <a:t>Don’t forget about Index Maintenance when planning initially</a:t>
            </a:r>
          </a:p>
          <a:p>
            <a:r>
              <a:rPr lang="en-US" sz="2000" dirty="0" smtClean="0"/>
              <a:t>If a clustered primary key is used – and if the data is truncated and reinserted - try to order the data going into the table in the same way the clustered index would do so to fill the pages in sequence</a:t>
            </a:r>
          </a:p>
          <a:p>
            <a:r>
              <a:rPr lang="en-US" sz="2000" dirty="0" smtClean="0"/>
              <a:t>Monitor your index strategy – query needs change, and your indexes should adjust!</a:t>
            </a:r>
          </a:p>
        </p:txBody>
      </p:sp>
    </p:spTree>
    <p:extLst>
      <p:ext uri="{BB962C8B-B14F-4D97-AF65-F5344CB8AC3E}">
        <p14:creationId xmlns:p14="http://schemas.microsoft.com/office/powerpoint/2010/main" xmlns="" val="447368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924800" cy="1143000"/>
          </a:xfrm>
        </p:spPr>
        <p:txBody>
          <a:bodyPr/>
          <a:lstStyle/>
          <a:p>
            <a:r>
              <a:rPr lang="en-US" dirty="0" smtClean="0"/>
              <a:t>Agenda</a:t>
            </a:r>
            <a:endParaRPr lang="en-US" dirty="0"/>
          </a:p>
        </p:txBody>
      </p:sp>
      <p:pic>
        <p:nvPicPr>
          <p:cNvPr id="4" name="Content Placeholder 3" descr="Frogs_wallpapers_41.jpg"/>
          <p:cNvPicPr>
            <a:picLocks noGrp="1" noChangeAspect="1"/>
          </p:cNvPicPr>
          <p:nvPr>
            <p:ph idx="1"/>
          </p:nvPr>
        </p:nvPicPr>
        <p:blipFill>
          <a:blip r:embed="rId3" cstate="print"/>
          <a:srcRect l="30435" r="28985"/>
          <a:stretch>
            <a:fillRect/>
          </a:stretch>
        </p:blipFill>
        <p:spPr>
          <a:xfrm>
            <a:off x="1752600" y="3900487"/>
            <a:ext cx="2133600" cy="2957513"/>
          </a:xfrm>
        </p:spPr>
      </p:pic>
      <p:sp>
        <p:nvSpPr>
          <p:cNvPr id="5" name="TextBox 4"/>
          <p:cNvSpPr txBox="1"/>
          <p:nvPr/>
        </p:nvSpPr>
        <p:spPr>
          <a:xfrm>
            <a:off x="3962400" y="6324600"/>
            <a:ext cx="4615366" cy="369332"/>
          </a:xfrm>
          <a:prstGeom prst="rect">
            <a:avLst/>
          </a:prstGeom>
          <a:noFill/>
        </p:spPr>
        <p:txBody>
          <a:bodyPr wrap="none" rtlCol="0">
            <a:spAutoFit/>
          </a:bodyPr>
          <a:lstStyle/>
          <a:p>
            <a:r>
              <a:rPr lang="en-US" dirty="0" smtClean="0"/>
              <a:t>Grab your coffee, sit back and lets go…</a:t>
            </a:r>
            <a:endParaRPr lang="en-US" dirty="0"/>
          </a:p>
        </p:txBody>
      </p:sp>
      <p:sp>
        <p:nvSpPr>
          <p:cNvPr id="3" name="TextBox 2"/>
          <p:cNvSpPr txBox="1"/>
          <p:nvPr/>
        </p:nvSpPr>
        <p:spPr>
          <a:xfrm>
            <a:off x="3657600" y="990600"/>
            <a:ext cx="5411233"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What is an Index?</a:t>
            </a:r>
          </a:p>
          <a:p>
            <a:pPr marL="285750" indent="-285750">
              <a:buFont typeface="Arial" panose="020B0604020202020204" pitchFamily="34" charset="0"/>
              <a:buChar char="•"/>
            </a:pPr>
            <a:r>
              <a:rPr lang="en-US" sz="2400" dirty="0" smtClean="0"/>
              <a:t>Ultimate Goal of an Index</a:t>
            </a:r>
          </a:p>
          <a:p>
            <a:pPr marL="285750" indent="-285750">
              <a:buFont typeface="Arial" panose="020B0604020202020204" pitchFamily="34" charset="0"/>
              <a:buChar char="•"/>
            </a:pPr>
            <a:r>
              <a:rPr lang="en-US" sz="2400" dirty="0" smtClean="0"/>
              <a:t>What is the point of a data warehouse?</a:t>
            </a:r>
          </a:p>
          <a:p>
            <a:pPr marL="285750" indent="-285750">
              <a:buFont typeface="Arial" panose="020B0604020202020204" pitchFamily="34" charset="0"/>
              <a:buChar char="•"/>
            </a:pPr>
            <a:r>
              <a:rPr lang="en-US" sz="2400" dirty="0" smtClean="0"/>
              <a:t>OLTP vs OLAP</a:t>
            </a:r>
          </a:p>
          <a:p>
            <a:pPr marL="285750" indent="-285750">
              <a:buFont typeface="Arial" panose="020B0604020202020204" pitchFamily="34" charset="0"/>
              <a:buChar char="•"/>
            </a:pPr>
            <a:r>
              <a:rPr lang="en-US" sz="2400" dirty="0" smtClean="0"/>
              <a:t>Indexing Dimension Tables</a:t>
            </a:r>
          </a:p>
          <a:p>
            <a:pPr marL="285750" indent="-285750">
              <a:buFont typeface="Arial" panose="020B0604020202020204" pitchFamily="34" charset="0"/>
              <a:buChar char="•"/>
            </a:pPr>
            <a:r>
              <a:rPr lang="en-US" sz="2400" dirty="0" smtClean="0"/>
              <a:t>Indexing Fact Tables – Detail</a:t>
            </a:r>
          </a:p>
          <a:p>
            <a:pPr marL="285750" indent="-285750">
              <a:buFont typeface="Arial" panose="020B0604020202020204" pitchFamily="34" charset="0"/>
              <a:buChar char="•"/>
            </a:pPr>
            <a:r>
              <a:rPr lang="en-US" sz="2400" dirty="0" smtClean="0"/>
              <a:t>Indexing Fact Tables – Summary</a:t>
            </a:r>
          </a:p>
          <a:p>
            <a:pPr marL="285750" indent="-285750">
              <a:buFont typeface="Arial" panose="020B0604020202020204" pitchFamily="34" charset="0"/>
              <a:buChar char="•"/>
            </a:pPr>
            <a:r>
              <a:rPr lang="en-US" sz="2400" dirty="0" err="1" smtClean="0"/>
              <a:t>Columnstore</a:t>
            </a:r>
            <a:r>
              <a:rPr lang="en-US" sz="2400" dirty="0" smtClean="0"/>
              <a:t> Indexes</a:t>
            </a:r>
          </a:p>
          <a:p>
            <a:pPr marL="285750" indent="-285750">
              <a:buFont typeface="Arial" panose="020B0604020202020204" pitchFamily="34" charset="0"/>
              <a:buChar char="•"/>
            </a:pPr>
            <a:r>
              <a:rPr lang="en-US" sz="2400" dirty="0" smtClean="0"/>
              <a:t>What Indexes should you have?</a:t>
            </a:r>
          </a:p>
          <a:p>
            <a:pPr marL="285750" indent="-285750">
              <a:buFont typeface="Arial" panose="020B0604020202020204" pitchFamily="34" charset="0"/>
              <a:buChar char="•"/>
            </a:pPr>
            <a:r>
              <a:rPr lang="en-US" sz="2400" dirty="0" smtClean="0"/>
              <a:t>Other considerations</a:t>
            </a:r>
          </a:p>
          <a:p>
            <a:pPr marL="285750" indent="-285750">
              <a:buFont typeface="Arial" panose="020B0604020202020204" pitchFamily="34" charset="0"/>
              <a:buChar char="•"/>
            </a:pPr>
            <a:r>
              <a:rPr lang="en-US" sz="2400" dirty="0" smtClean="0"/>
              <a:t>Index Maintenance</a:t>
            </a:r>
          </a:p>
          <a:p>
            <a:pPr marL="285750" indent="-285750">
              <a:buFont typeface="Arial" panose="020B0604020202020204" pitchFamily="34" charset="0"/>
              <a:buChar char="•"/>
            </a:pPr>
            <a:r>
              <a:rPr lang="en-US" sz="2400" dirty="0" smtClean="0"/>
              <a:t>Tip and a Script</a:t>
            </a:r>
          </a:p>
          <a:p>
            <a:pPr marL="285750" indent="-285750">
              <a:buFont typeface="Arial" panose="020B0604020202020204" pitchFamily="34" charset="0"/>
              <a:buChar char="•"/>
            </a:pPr>
            <a:r>
              <a:rPr lang="en-US" sz="2400" dirty="0" smtClean="0"/>
              <a:t>Resources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hares\mydocs\24264\My Documents\My Pictures\frog\Frogs_wallpapers_387.jpg"/>
          <p:cNvPicPr>
            <a:picLocks noChangeAspect="1" noChangeArrowheads="1"/>
          </p:cNvPicPr>
          <p:nvPr/>
        </p:nvPicPr>
        <p:blipFill>
          <a:blip r:embed="rId3" cstate="print"/>
          <a:srcRect l="23809" r="19048"/>
          <a:stretch>
            <a:fillRect/>
          </a:stretch>
        </p:blipFill>
        <p:spPr bwMode="auto">
          <a:xfrm>
            <a:off x="6858000" y="1752600"/>
            <a:ext cx="2286000" cy="2500584"/>
          </a:xfrm>
          <a:prstGeom prst="rect">
            <a:avLst/>
          </a:prstGeom>
          <a:noFill/>
        </p:spPr>
      </p:pic>
      <p:sp>
        <p:nvSpPr>
          <p:cNvPr id="2" name="Title 1"/>
          <p:cNvSpPr>
            <a:spLocks noGrp="1"/>
          </p:cNvSpPr>
          <p:nvPr>
            <p:ph type="title"/>
          </p:nvPr>
        </p:nvSpPr>
        <p:spPr>
          <a:xfrm>
            <a:off x="914400" y="76200"/>
            <a:ext cx="7924800" cy="1143000"/>
          </a:xfrm>
        </p:spPr>
        <p:txBody>
          <a:bodyPr>
            <a:normAutofit/>
          </a:bodyPr>
          <a:lstStyle/>
          <a:p>
            <a:r>
              <a:rPr lang="en-US" dirty="0" smtClean="0"/>
              <a:t>Index Maintenance</a:t>
            </a:r>
            <a:endParaRPr lang="en-US" dirty="0"/>
          </a:p>
        </p:txBody>
      </p:sp>
      <p:sp>
        <p:nvSpPr>
          <p:cNvPr id="3" name="Content Placeholder 2"/>
          <p:cNvSpPr>
            <a:spLocks noGrp="1"/>
          </p:cNvSpPr>
          <p:nvPr>
            <p:ph idx="1"/>
          </p:nvPr>
        </p:nvSpPr>
        <p:spPr>
          <a:xfrm>
            <a:off x="1600200" y="1143000"/>
            <a:ext cx="7391400" cy="5257800"/>
          </a:xfrm>
        </p:spPr>
        <p:txBody>
          <a:bodyPr>
            <a:normAutofit fontScale="92500" lnSpcReduction="10000"/>
          </a:bodyPr>
          <a:lstStyle/>
          <a:p>
            <a:r>
              <a:rPr lang="en-US" b="1" dirty="0" smtClean="0"/>
              <a:t>Ola </a:t>
            </a:r>
            <a:r>
              <a:rPr lang="en-US" b="1" dirty="0" err="1" smtClean="0"/>
              <a:t>Hallengren</a:t>
            </a:r>
            <a:endParaRPr lang="en-US" b="1" dirty="0" smtClean="0"/>
          </a:p>
          <a:p>
            <a:pPr marL="463550" lvl="1" indent="-6350">
              <a:buNone/>
            </a:pPr>
            <a:r>
              <a:rPr lang="en-US" sz="2000" dirty="0" smtClean="0"/>
              <a:t>Ola’s Maintenance Solution has won multiple awards and is very widely used in the SQL Server community. </a:t>
            </a:r>
            <a:r>
              <a:rPr lang="en-US" sz="1600" dirty="0" smtClean="0">
                <a:hlinkClick r:id="rId4"/>
              </a:rPr>
              <a:t>http://ola.hallengren.com/sql-server-index-and-statistics-maintenance.html</a:t>
            </a:r>
            <a:endParaRPr lang="en-US" sz="1600" dirty="0" smtClean="0"/>
          </a:p>
          <a:p>
            <a:pPr marL="342900" lvl="1" indent="-342900">
              <a:buFont typeface="Arial" pitchFamily="34" charset="0"/>
              <a:buChar char="•"/>
            </a:pPr>
            <a:endParaRPr lang="en-US" sz="2400" dirty="0" smtClean="0"/>
          </a:p>
          <a:p>
            <a:pPr marL="342900" lvl="1" indent="-342900">
              <a:buFont typeface="Arial" pitchFamily="34" charset="0"/>
              <a:buChar char="•"/>
            </a:pPr>
            <a:endParaRPr lang="en-US" sz="2400" dirty="0" smtClean="0"/>
          </a:p>
          <a:p>
            <a:pPr marL="342900" lvl="1" indent="-342900">
              <a:buFont typeface="Arial" pitchFamily="34" charset="0"/>
              <a:buChar char="•"/>
            </a:pPr>
            <a:r>
              <a:rPr lang="en-US" sz="2400" dirty="0" smtClean="0"/>
              <a:t>Michelle </a:t>
            </a:r>
            <a:r>
              <a:rPr lang="en-US" sz="2400" dirty="0" err="1" smtClean="0"/>
              <a:t>Ufford</a:t>
            </a:r>
            <a:endParaRPr lang="en-US" sz="2400" dirty="0" smtClean="0">
              <a:hlinkClick r:id="rId5"/>
            </a:endParaRPr>
          </a:p>
          <a:p>
            <a:pPr marL="463550" lvl="1" indent="-6350">
              <a:buNone/>
            </a:pPr>
            <a:r>
              <a:rPr lang="en-US" sz="1600" dirty="0" smtClean="0">
                <a:hlinkClick r:id="rId6"/>
              </a:rPr>
              <a:t>http://sqlfool.com/2011/06/index-defrag-script-v4-1</a:t>
            </a:r>
            <a:endParaRPr lang="en-US" sz="1600" dirty="0" smtClean="0"/>
          </a:p>
          <a:p>
            <a:pPr marL="342900" lvl="1" indent="-342900">
              <a:buFont typeface="Arial" pitchFamily="34" charset="0"/>
              <a:buChar char="•"/>
            </a:pPr>
            <a:r>
              <a:rPr lang="en-US" sz="2400" dirty="0" smtClean="0"/>
              <a:t>Tara </a:t>
            </a:r>
            <a:r>
              <a:rPr lang="en-US" sz="2400" dirty="0" err="1" smtClean="0"/>
              <a:t>Kizer</a:t>
            </a:r>
            <a:endParaRPr lang="en-US" sz="2400" dirty="0" smtClean="0">
              <a:hlinkClick r:id="rId5"/>
            </a:endParaRPr>
          </a:p>
          <a:p>
            <a:pPr marL="463550" lvl="1" indent="-6350">
              <a:buNone/>
            </a:pPr>
            <a:r>
              <a:rPr lang="en-US" sz="1600" dirty="0" smtClean="0">
                <a:hlinkClick r:id="rId7"/>
              </a:rPr>
              <a:t>http://weblogs.sqlteam.com/tarad/archive/2009/11/03/DefragmentingRebuilding-Indexes-in-SQL-Server-2005-and-2008Again.aspx</a:t>
            </a:r>
            <a:endParaRPr lang="en-US" sz="1600" dirty="0" smtClean="0">
              <a:hlinkClick r:id="rId5"/>
            </a:endParaRPr>
          </a:p>
          <a:p>
            <a:r>
              <a:rPr lang="en-US" sz="2400" dirty="0" smtClean="0"/>
              <a:t>Merrill Aldrich</a:t>
            </a:r>
          </a:p>
          <a:p>
            <a:pPr marL="463550" lvl="1" indent="-6350">
              <a:buNone/>
            </a:pPr>
            <a:r>
              <a:rPr lang="en-US" sz="1600" dirty="0" smtClean="0">
                <a:hlinkClick r:id="rId7"/>
              </a:rPr>
              <a:t>http://sqlblog.com/blogs/merrill_aldrich/archive/2012/08/01/rules-driven-maintenance.aspx</a:t>
            </a:r>
          </a:p>
          <a:p>
            <a:pPr marL="342900" lvl="1" indent="-342900">
              <a:buFont typeface="Arial" pitchFamily="34" charset="0"/>
              <a:buChar char="•"/>
            </a:pPr>
            <a:r>
              <a:rPr lang="en-US" sz="2400" dirty="0" err="1" smtClean="0"/>
              <a:t>Redgate</a:t>
            </a:r>
            <a:r>
              <a:rPr lang="en-US" sz="2400" dirty="0" smtClean="0"/>
              <a:t> - SQL Index Manager</a:t>
            </a:r>
            <a:endParaRPr lang="en-US" sz="2400" dirty="0" smtClean="0">
              <a:hlinkClick r:id="rId7"/>
            </a:endParaRPr>
          </a:p>
          <a:p>
            <a:pPr marL="463550" lvl="1" indent="-6350">
              <a:buNone/>
            </a:pPr>
            <a:r>
              <a:rPr lang="en-US" sz="1600" dirty="0" smtClean="0">
                <a:hlinkClick r:id="rId8"/>
              </a:rPr>
              <a:t>http://www.red-gate.com/products/dba/sql-index-manager/</a:t>
            </a:r>
            <a:endParaRPr lang="en-US" sz="1600" dirty="0" smtClean="0">
              <a:hlinkClick r:id="rId7"/>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a:t>
            </a:r>
            <a:endParaRPr lang="en-US" dirty="0"/>
          </a:p>
        </p:txBody>
      </p:sp>
      <p:sp>
        <p:nvSpPr>
          <p:cNvPr id="3" name="Content Placeholder 2"/>
          <p:cNvSpPr>
            <a:spLocks noGrp="1"/>
          </p:cNvSpPr>
          <p:nvPr>
            <p:ph idx="1"/>
          </p:nvPr>
        </p:nvSpPr>
        <p:spPr/>
        <p:txBody>
          <a:bodyPr/>
          <a:lstStyle/>
          <a:p>
            <a:r>
              <a:rPr lang="en-US" dirty="0" smtClean="0"/>
              <a:t>If you disable the Clustered Index, it automatically disables all the </a:t>
            </a:r>
            <a:r>
              <a:rPr lang="en-US" dirty="0" err="1" smtClean="0"/>
              <a:t>NonClustered</a:t>
            </a:r>
            <a:r>
              <a:rPr lang="en-US" dirty="0" smtClean="0"/>
              <a:t> Indexes also</a:t>
            </a:r>
          </a:p>
          <a:p>
            <a:endParaRPr lang="en-US" dirty="0" smtClean="0"/>
          </a:p>
          <a:p>
            <a:pPr indent="1588">
              <a:buNone/>
            </a:pPr>
            <a:r>
              <a:rPr lang="en-US" dirty="0" smtClean="0"/>
              <a:t>Process looks like:</a:t>
            </a:r>
          </a:p>
        </p:txBody>
      </p:sp>
      <p:pic>
        <p:nvPicPr>
          <p:cNvPr id="1026" name="Picture 2"/>
          <p:cNvPicPr>
            <a:picLocks noChangeAspect="1" noChangeArrowheads="1"/>
          </p:cNvPicPr>
          <p:nvPr/>
        </p:nvPicPr>
        <p:blipFill>
          <a:blip r:embed="rId2" cstate="print"/>
          <a:srcRect/>
          <a:stretch>
            <a:fillRect/>
          </a:stretch>
        </p:blipFill>
        <p:spPr bwMode="auto">
          <a:xfrm>
            <a:off x="145004" y="4438650"/>
            <a:ext cx="8924908" cy="196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and a Script</a:t>
            </a:r>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525463" y="2076450"/>
            <a:ext cx="8466137" cy="4629150"/>
          </a:xfrm>
          <a:prstGeom prst="rect">
            <a:avLst/>
          </a:prstGeom>
          <a:noFill/>
          <a:ln w="9525">
            <a:noFill/>
            <a:miter lim="800000"/>
            <a:headEnd/>
            <a:tailEnd/>
          </a:ln>
        </p:spPr>
      </p:pic>
      <p:sp>
        <p:nvSpPr>
          <p:cNvPr id="6" name="Content Placeholder 5"/>
          <p:cNvSpPr>
            <a:spLocks noGrp="1"/>
          </p:cNvSpPr>
          <p:nvPr>
            <p:ph idx="1"/>
          </p:nvPr>
        </p:nvSpPr>
        <p:spPr>
          <a:xfrm>
            <a:off x="1371600" y="1447800"/>
            <a:ext cx="7467600" cy="4525963"/>
          </a:xfrm>
        </p:spPr>
        <p:txBody>
          <a:bodyPr/>
          <a:lstStyle/>
          <a:p>
            <a:pPr>
              <a:buNone/>
            </a:pPr>
            <a:r>
              <a:rPr lang="en-US" dirty="0" smtClean="0"/>
              <a:t>Located at… http://sql313.com</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19630" t="8148" r="15556"/>
          <a:stretch/>
        </p:blipFill>
        <p:spPr>
          <a:xfrm>
            <a:off x="6419645" y="3962400"/>
            <a:ext cx="2724355" cy="2895600"/>
          </a:xfrm>
          <a:prstGeom prst="rect">
            <a:avLst/>
          </a:prstGeom>
        </p:spPr>
      </p:pic>
      <p:sp>
        <p:nvSpPr>
          <p:cNvPr id="2" name="Title 1"/>
          <p:cNvSpPr>
            <a:spLocks noGrp="1"/>
          </p:cNvSpPr>
          <p:nvPr>
            <p:ph type="title"/>
          </p:nvPr>
        </p:nvSpPr>
        <p:spPr>
          <a:xfrm>
            <a:off x="4724400" y="152400"/>
            <a:ext cx="4419600" cy="1143000"/>
          </a:xfrm>
        </p:spPr>
        <p:txBody>
          <a:bodyPr/>
          <a:lstStyle/>
          <a:p>
            <a:r>
              <a:rPr lang="en-US" dirty="0" smtClean="0"/>
              <a:t>Resources</a:t>
            </a:r>
            <a:endParaRPr lang="en-US" dirty="0"/>
          </a:p>
        </p:txBody>
      </p:sp>
      <p:sp>
        <p:nvSpPr>
          <p:cNvPr id="3" name="Content Placeholder 2"/>
          <p:cNvSpPr>
            <a:spLocks noGrp="1"/>
          </p:cNvSpPr>
          <p:nvPr>
            <p:ph idx="1"/>
          </p:nvPr>
        </p:nvSpPr>
        <p:spPr>
          <a:xfrm>
            <a:off x="1752600" y="685800"/>
            <a:ext cx="7239000" cy="3733800"/>
          </a:xfrm>
        </p:spPr>
        <p:txBody>
          <a:bodyPr>
            <a:noAutofit/>
          </a:bodyPr>
          <a:lstStyle/>
          <a:p>
            <a:r>
              <a:rPr lang="en-US" sz="2400" dirty="0" smtClean="0"/>
              <a:t>SQL Server Pro</a:t>
            </a:r>
          </a:p>
          <a:p>
            <a:pPr marL="400050" lvl="1" indent="0">
              <a:buNone/>
            </a:pPr>
            <a:r>
              <a:rPr lang="en-US" sz="1600" dirty="0">
                <a:hlinkClick r:id="rId3"/>
              </a:rPr>
              <a:t>http://</a:t>
            </a:r>
            <a:r>
              <a:rPr lang="en-US" sz="1600" dirty="0" smtClean="0">
                <a:hlinkClick r:id="rId3"/>
              </a:rPr>
              <a:t>sqlmag.com/sql-server-analysis-services/indexing-data-warehouse</a:t>
            </a:r>
            <a:endParaRPr lang="en-US" sz="1600" dirty="0" smtClean="0"/>
          </a:p>
          <a:p>
            <a:r>
              <a:rPr lang="en-US" sz="2400" dirty="0" smtClean="0"/>
              <a:t>Jen Stirrup</a:t>
            </a:r>
          </a:p>
          <a:p>
            <a:pPr marL="400050" lvl="1" indent="0">
              <a:buNone/>
            </a:pPr>
            <a:r>
              <a:rPr lang="en-US" sz="1600" dirty="0">
                <a:hlinkClick r:id="rId4"/>
              </a:rPr>
              <a:t>http://</a:t>
            </a:r>
            <a:r>
              <a:rPr lang="en-US" sz="1600" dirty="0" smtClean="0">
                <a:hlinkClick r:id="rId4"/>
              </a:rPr>
              <a:t>www.jenstirrup.com/2010/07/indexing-fact-and-dimension-guidelines.html</a:t>
            </a:r>
            <a:endParaRPr lang="en-US" sz="1600" dirty="0" smtClean="0"/>
          </a:p>
          <a:p>
            <a:r>
              <a:rPr lang="en-US" sz="2400" dirty="0" err="1" smtClean="0"/>
              <a:t>Columnstore</a:t>
            </a:r>
            <a:r>
              <a:rPr lang="en-US" sz="2400" dirty="0" smtClean="0"/>
              <a:t> Indexes</a:t>
            </a:r>
          </a:p>
          <a:p>
            <a:pPr lvl="1">
              <a:buNone/>
            </a:pPr>
            <a:r>
              <a:rPr lang="en-US" sz="1600" dirty="0" smtClean="0">
                <a:hlinkClick r:id="rId5"/>
              </a:rPr>
              <a:t>http</a:t>
            </a:r>
            <a:r>
              <a:rPr lang="en-US" sz="1600" dirty="0">
                <a:hlinkClick r:id="rId5"/>
              </a:rPr>
              <a:t>://</a:t>
            </a:r>
            <a:r>
              <a:rPr lang="en-US" sz="1600" dirty="0" smtClean="0">
                <a:hlinkClick r:id="rId5"/>
              </a:rPr>
              <a:t>technet.microsoft.com/en-us/library/gg492088.aspx</a:t>
            </a:r>
            <a:endParaRPr lang="en-US" sz="1600" dirty="0" smtClean="0">
              <a:hlinkClick r:id="rId6"/>
            </a:endParaRPr>
          </a:p>
          <a:p>
            <a:endParaRPr lang="en-US" sz="1600" dirty="0" smtClean="0"/>
          </a:p>
          <a:p>
            <a:endParaRPr lang="en-US" sz="2400" dirty="0"/>
          </a:p>
        </p:txBody>
      </p:sp>
      <p:sp>
        <p:nvSpPr>
          <p:cNvPr id="5" name="TextBox 4"/>
          <p:cNvSpPr txBox="1"/>
          <p:nvPr/>
        </p:nvSpPr>
        <p:spPr>
          <a:xfrm>
            <a:off x="1783660" y="3429000"/>
            <a:ext cx="5455340" cy="2000548"/>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t>The Data Warehouse ETL Toolkit</a:t>
            </a:r>
          </a:p>
          <a:p>
            <a:r>
              <a:rPr lang="en-US" sz="1600" dirty="0" smtClean="0"/>
              <a:t>      Authors: Kimball, Caserta</a:t>
            </a:r>
          </a:p>
          <a:p>
            <a:endParaRPr lang="en-US" sz="1000" dirty="0" smtClean="0"/>
          </a:p>
          <a:p>
            <a:pPr marL="342900" indent="-342900">
              <a:buFont typeface="Arial" panose="020B0604020202020204" pitchFamily="34" charset="0"/>
              <a:buChar char="•"/>
            </a:pPr>
            <a:r>
              <a:rPr lang="en-US" sz="2400" dirty="0" smtClean="0"/>
              <a:t>Professional SQL Server 2012 </a:t>
            </a:r>
          </a:p>
          <a:p>
            <a:r>
              <a:rPr lang="en-US" sz="2400" dirty="0" smtClean="0"/>
              <a:t>    Administration</a:t>
            </a:r>
          </a:p>
          <a:p>
            <a:r>
              <a:rPr lang="en-US" sz="1600" dirty="0" smtClean="0"/>
              <a:t>      Authors: Jorgensen, </a:t>
            </a:r>
            <a:r>
              <a:rPr lang="en-US" sz="1600" dirty="0" err="1" smtClean="0"/>
              <a:t>Wort</a:t>
            </a:r>
            <a:r>
              <a:rPr lang="en-US" sz="1600" dirty="0" smtClean="0"/>
              <a:t>, </a:t>
            </a:r>
            <a:r>
              <a:rPr lang="en-US" sz="1600" dirty="0" err="1" smtClean="0"/>
              <a:t>LoForte</a:t>
            </a:r>
            <a:r>
              <a:rPr lang="en-US" sz="1600" dirty="0" smtClean="0"/>
              <a:t>, Knight</a:t>
            </a:r>
          </a:p>
          <a:p>
            <a:endParaRPr lang="en-US" sz="1000" dirty="0" smtClean="0"/>
          </a:p>
        </p:txBody>
      </p:sp>
    </p:spTree>
    <p:extLst>
      <p:ext uri="{BB962C8B-B14F-4D97-AF65-F5344CB8AC3E}">
        <p14:creationId xmlns:p14="http://schemas.microsoft.com/office/powerpoint/2010/main" xmlns="" val="1139623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057400" y="762000"/>
            <a:ext cx="6034617" cy="4525963"/>
          </a:xfrm>
        </p:spPr>
      </p:pic>
      <p:sp>
        <p:nvSpPr>
          <p:cNvPr id="2" name="Title 1"/>
          <p:cNvSpPr>
            <a:spLocks noGrp="1"/>
          </p:cNvSpPr>
          <p:nvPr>
            <p:ph type="title"/>
          </p:nvPr>
        </p:nvSpPr>
        <p:spPr/>
        <p:txBody>
          <a:bodyPr/>
          <a:lstStyle/>
          <a:p>
            <a:r>
              <a:rPr lang="en-US" dirty="0" smtClean="0"/>
              <a:t>Questions</a:t>
            </a:r>
            <a:endParaRPr lang="en-US" dirty="0"/>
          </a:p>
        </p:txBody>
      </p:sp>
      <p:sp>
        <p:nvSpPr>
          <p:cNvPr id="4" name="Subtitle 2"/>
          <p:cNvSpPr txBox="1">
            <a:spLocks/>
          </p:cNvSpPr>
          <p:nvPr/>
        </p:nvSpPr>
        <p:spPr>
          <a:xfrm>
            <a:off x="3200400" y="4876800"/>
            <a:ext cx="59436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smtClean="0">
              <a:solidFill>
                <a:schemeClr val="bg2">
                  <a:lumMod val="10000"/>
                </a:schemeClr>
              </a:solidFill>
            </a:endParaRPr>
          </a:p>
          <a:p>
            <a:r>
              <a:rPr lang="en-US" sz="2400" dirty="0" smtClean="0">
                <a:solidFill>
                  <a:schemeClr val="bg2">
                    <a:lumMod val="10000"/>
                  </a:schemeClr>
                </a:solidFill>
              </a:rPr>
              <a:t>Email:        ggable@sql313.com</a:t>
            </a:r>
          </a:p>
          <a:p>
            <a:r>
              <a:rPr lang="en-US" sz="2400" dirty="0" smtClean="0">
                <a:solidFill>
                  <a:schemeClr val="bg2">
                    <a:lumMod val="10000"/>
                  </a:schemeClr>
                </a:solidFill>
              </a:rPr>
              <a:t>Blog:          sql313.com</a:t>
            </a:r>
          </a:p>
          <a:p>
            <a:r>
              <a:rPr lang="en-US" sz="2400" dirty="0" smtClean="0">
                <a:solidFill>
                  <a:schemeClr val="bg2">
                    <a:lumMod val="10000"/>
                  </a:schemeClr>
                </a:solidFill>
              </a:rPr>
              <a:t>LinkedIn:   linkedin.com/in/tig313</a:t>
            </a:r>
            <a:endParaRPr lang="en-US" sz="2400" dirty="0">
              <a:solidFill>
                <a:schemeClr val="bg2">
                  <a:lumMod val="10000"/>
                </a:schemeClr>
              </a:solidFill>
            </a:endParaRPr>
          </a:p>
        </p:txBody>
      </p:sp>
    </p:spTree>
    <p:extLst>
      <p:ext uri="{BB962C8B-B14F-4D97-AF65-F5344CB8AC3E}">
        <p14:creationId xmlns:p14="http://schemas.microsoft.com/office/powerpoint/2010/main" xmlns="" val="3368933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Index?</a:t>
            </a:r>
            <a:endParaRPr lang="en-US" dirty="0"/>
          </a:p>
        </p:txBody>
      </p:sp>
      <p:sp>
        <p:nvSpPr>
          <p:cNvPr id="3" name="Content Placeholder 2"/>
          <p:cNvSpPr>
            <a:spLocks noGrp="1"/>
          </p:cNvSpPr>
          <p:nvPr>
            <p:ph idx="1"/>
          </p:nvPr>
        </p:nvSpPr>
        <p:spPr>
          <a:xfrm>
            <a:off x="1752600" y="1295400"/>
            <a:ext cx="7239000" cy="5029200"/>
          </a:xfrm>
        </p:spPr>
        <p:txBody>
          <a:bodyPr>
            <a:normAutofit fontScale="85000" lnSpcReduction="20000"/>
          </a:bodyPr>
          <a:lstStyle/>
          <a:p>
            <a:r>
              <a:rPr lang="en-US" dirty="0"/>
              <a:t>It’s a way to speed up searching for data in a database, which can help with performance – sometimes good and sometimes bad</a:t>
            </a:r>
            <a:r>
              <a:rPr lang="en-US" dirty="0" smtClean="0"/>
              <a:t>.</a:t>
            </a:r>
          </a:p>
          <a:p>
            <a:endParaRPr lang="en-US" dirty="0" smtClean="0"/>
          </a:p>
          <a:p>
            <a:r>
              <a:rPr lang="en-US" dirty="0" smtClean="0"/>
              <a:t>It should </a:t>
            </a:r>
            <a:r>
              <a:rPr lang="en-US" dirty="0"/>
              <a:t>be able to operate with other indexes to filter out the records before </a:t>
            </a:r>
            <a:r>
              <a:rPr lang="en-US" dirty="0" smtClean="0"/>
              <a:t>accessing raw data.</a:t>
            </a:r>
          </a:p>
          <a:p>
            <a:endParaRPr lang="en-US" dirty="0" smtClean="0"/>
          </a:p>
          <a:p>
            <a:r>
              <a:rPr lang="en-US" dirty="0"/>
              <a:t>It should be </a:t>
            </a:r>
            <a:r>
              <a:rPr lang="en-US" dirty="0" smtClean="0"/>
              <a:t>as</a:t>
            </a:r>
          </a:p>
          <a:p>
            <a:pPr marL="400050" lvl="1" indent="0">
              <a:spcBef>
                <a:spcPts val="0"/>
              </a:spcBef>
              <a:buNone/>
            </a:pPr>
            <a:r>
              <a:rPr lang="en-US" sz="3200" dirty="0" smtClean="0"/>
              <a:t>small  as possible </a:t>
            </a:r>
          </a:p>
          <a:p>
            <a:pPr marL="400050" lvl="1" indent="0">
              <a:spcBef>
                <a:spcPts val="0"/>
              </a:spcBef>
              <a:buNone/>
            </a:pPr>
            <a:r>
              <a:rPr lang="en-US" sz="3200" dirty="0" smtClean="0"/>
              <a:t>and utilize space </a:t>
            </a:r>
          </a:p>
          <a:p>
            <a:pPr marL="400050" lvl="1" indent="0">
              <a:spcBef>
                <a:spcPts val="0"/>
              </a:spcBef>
              <a:buNone/>
            </a:pPr>
            <a:r>
              <a:rPr lang="en-US" sz="3200" dirty="0" smtClean="0"/>
              <a:t>efficiently</a:t>
            </a:r>
            <a:r>
              <a:rPr lang="en-US" sz="3200" dirty="0"/>
              <a:t>.</a:t>
            </a:r>
            <a:endParaRPr lang="en-US" sz="3200" dirty="0" smtClean="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11111" r="11321"/>
          <a:stretch/>
        </p:blipFill>
        <p:spPr>
          <a:xfrm>
            <a:off x="5706532" y="4586286"/>
            <a:ext cx="3132668" cy="2271713"/>
          </a:xfrm>
          <a:prstGeom prst="rect">
            <a:avLst/>
          </a:prstGeom>
        </p:spPr>
      </p:pic>
    </p:spTree>
    <p:extLst>
      <p:ext uri="{BB962C8B-B14F-4D97-AF65-F5344CB8AC3E}">
        <p14:creationId xmlns:p14="http://schemas.microsoft.com/office/powerpoint/2010/main" xmlns="" val="1156285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78767163"/>
              </p:ext>
            </p:extLst>
          </p:nvPr>
        </p:nvGraphicFramePr>
        <p:xfrm>
          <a:off x="1676400" y="2438400"/>
          <a:ext cx="7162800" cy="3581400"/>
        </p:xfrm>
        <a:graphic>
          <a:graphicData uri="http://schemas.openxmlformats.org/drawingml/2006/table">
            <a:tbl>
              <a:tblPr firstRow="1" bandRow="1">
                <a:tableStyleId>{2D5ABB26-0587-4C30-8999-92F81FD0307C}</a:tableStyleId>
              </a:tblPr>
              <a:tblGrid>
                <a:gridCol w="2387600"/>
                <a:gridCol w="2387600"/>
                <a:gridCol w="2387600"/>
              </a:tblGrid>
              <a:tr h="498936">
                <a:tc>
                  <a:txBody>
                    <a:bodyPr/>
                    <a:lstStyle/>
                    <a:p>
                      <a:pPr algn="ctr"/>
                      <a:r>
                        <a:rPr lang="en-US" b="1" dirty="0" smtClean="0"/>
                        <a:t> WITH</a:t>
                      </a:r>
                      <a:r>
                        <a:rPr lang="en-US" b="1" baseline="0" dirty="0" smtClean="0"/>
                        <a:t> INDEXES</a:t>
                      </a:r>
                      <a:endParaRPr lang="en-US" b="1" dirty="0"/>
                    </a:p>
                  </a:txBody>
                  <a:tcPr>
                    <a:lnB w="38100" cap="flat" cmpd="sng" algn="ctr">
                      <a:solidFill>
                        <a:schemeClr val="tx1"/>
                      </a:solidFill>
                      <a:prstDash val="solid"/>
                      <a:round/>
                      <a:headEnd type="none" w="med" len="med"/>
                      <a:tailEnd type="none" w="med" len="med"/>
                    </a:lnB>
                  </a:tcPr>
                </a:tc>
                <a:tc>
                  <a:txBody>
                    <a:bodyPr/>
                    <a:lstStyle/>
                    <a:p>
                      <a:pPr algn="ctr"/>
                      <a:endParaRPr lang="en-US" b="1" dirty="0"/>
                    </a:p>
                  </a:txBody>
                  <a:tcPr>
                    <a:lnB w="38100" cap="flat" cmpd="sng" algn="ctr">
                      <a:solidFill>
                        <a:schemeClr val="tx1"/>
                      </a:solidFill>
                      <a:prstDash val="solid"/>
                      <a:round/>
                      <a:headEnd type="none" w="med" len="med"/>
                      <a:tailEnd type="none" w="med" len="med"/>
                    </a:lnB>
                  </a:tcPr>
                </a:tc>
                <a:tc>
                  <a:txBody>
                    <a:bodyPr/>
                    <a:lstStyle/>
                    <a:p>
                      <a:pPr algn="ctr"/>
                      <a:r>
                        <a:rPr lang="en-US" b="1" dirty="0" smtClean="0"/>
                        <a:t>WITHOUT INDEXES</a:t>
                      </a:r>
                      <a:endParaRPr lang="en-US" b="1" dirty="0"/>
                    </a:p>
                  </a:txBody>
                  <a:tcPr>
                    <a:lnB w="38100" cap="flat" cmpd="sng" algn="ctr">
                      <a:solidFill>
                        <a:schemeClr val="tx1"/>
                      </a:solidFill>
                      <a:prstDash val="solid"/>
                      <a:round/>
                      <a:headEnd type="none" w="med" len="med"/>
                      <a:tailEnd type="none" w="med" len="med"/>
                    </a:lnB>
                  </a:tcPr>
                </a:tc>
              </a:tr>
              <a:tr h="861176">
                <a:tc>
                  <a:txBody>
                    <a:bodyPr/>
                    <a:lstStyle/>
                    <a:p>
                      <a:pPr algn="ctr"/>
                      <a:r>
                        <a:rPr lang="en-US" dirty="0" smtClean="0"/>
                        <a:t>Faster</a:t>
                      </a:r>
                      <a:endParaRPr lang="en-US" dirty="0"/>
                    </a:p>
                  </a:txBody>
                  <a:tcP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Query Response  Time</a:t>
                      </a:r>
                      <a:endParaRPr lang="en-US" dirty="0"/>
                    </a:p>
                  </a:txBody>
                  <a:tcP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Slower</a:t>
                      </a:r>
                      <a:endParaRPr lang="en-US" dirty="0"/>
                    </a:p>
                  </a:txBody>
                  <a:tcP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8936">
                <a:tc>
                  <a:txBody>
                    <a:bodyPr/>
                    <a:lstStyle/>
                    <a:p>
                      <a:pPr algn="ctr"/>
                      <a:r>
                        <a:rPr lang="en-US" dirty="0" smtClean="0"/>
                        <a:t>Slower</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Data Load Time</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Faster</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1176">
                <a:tc>
                  <a:txBody>
                    <a:bodyPr/>
                    <a:lstStyle/>
                    <a:p>
                      <a:pPr algn="ctr"/>
                      <a:r>
                        <a:rPr lang="en-US" dirty="0" smtClean="0"/>
                        <a:t>Seeks</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Method for Querying Data</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aseline="0" dirty="0" smtClean="0"/>
                        <a:t>Scans</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1176">
                <a:tc>
                  <a:txBody>
                    <a:bodyPr/>
                    <a:lstStyle/>
                    <a:p>
                      <a:pPr algn="ctr"/>
                      <a:r>
                        <a:rPr lang="en-US" dirty="0" smtClean="0"/>
                        <a:t>More</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Storage</a:t>
                      </a:r>
                      <a:r>
                        <a:rPr lang="en-US" baseline="0" dirty="0" smtClean="0"/>
                        <a:t> Space Needed</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Less</a:t>
                      </a:r>
                      <a:endParaRPr lang="en-US" dirty="0"/>
                    </a:p>
                  </a:txBody>
                  <a:tcPr>
                    <a:lnT w="12700" cap="flat" cmpd="sng" algn="ctr">
                      <a:solidFill>
                        <a:schemeClr val="tx1"/>
                      </a:solidFill>
                      <a:prstDash val="solid"/>
                      <a:round/>
                      <a:headEnd type="none" w="med" len="med"/>
                      <a:tailEnd type="none" w="med" len="med"/>
                    </a:lnT>
                  </a:tcPr>
                </a:tc>
              </a:tr>
            </a:tbl>
          </a:graphicData>
        </a:graphic>
      </p:graphicFrame>
      <p:sp>
        <p:nvSpPr>
          <p:cNvPr id="6" name="TextBox 5"/>
          <p:cNvSpPr txBox="1"/>
          <p:nvPr/>
        </p:nvSpPr>
        <p:spPr>
          <a:xfrm>
            <a:off x="1371600" y="1447800"/>
            <a:ext cx="7467600" cy="646331"/>
          </a:xfrm>
          <a:prstGeom prst="rect">
            <a:avLst/>
          </a:prstGeom>
          <a:noFill/>
        </p:spPr>
        <p:txBody>
          <a:bodyPr wrap="square" rtlCol="0">
            <a:spAutoFit/>
          </a:bodyPr>
          <a:lstStyle/>
          <a:p>
            <a:pPr algn="ctr"/>
            <a:r>
              <a:rPr lang="en-US" dirty="0" smtClean="0"/>
              <a:t>Indexes do not affect the data returned  - The same results are returned regardless of Indexes.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rogs_wallpapers_126.jpg"/>
          <p:cNvPicPr>
            <a:picLocks noChangeAspect="1"/>
          </p:cNvPicPr>
          <p:nvPr/>
        </p:nvPicPr>
        <p:blipFill>
          <a:blip r:embed="rId3" cstate="print"/>
          <a:srcRect l="19531" r="19922"/>
          <a:stretch>
            <a:fillRect/>
          </a:stretch>
        </p:blipFill>
        <p:spPr>
          <a:xfrm>
            <a:off x="1905000" y="4267200"/>
            <a:ext cx="2362200" cy="2438400"/>
          </a:xfrm>
          <a:prstGeom prst="rect">
            <a:avLst/>
          </a:prstGeom>
        </p:spPr>
      </p:pic>
      <p:sp>
        <p:nvSpPr>
          <p:cNvPr id="2" name="Title 1"/>
          <p:cNvSpPr>
            <a:spLocks noGrp="1"/>
          </p:cNvSpPr>
          <p:nvPr>
            <p:ph type="title"/>
          </p:nvPr>
        </p:nvSpPr>
        <p:spPr>
          <a:xfrm>
            <a:off x="1066800" y="274638"/>
            <a:ext cx="7924800" cy="1143000"/>
          </a:xfrm>
        </p:spPr>
        <p:txBody>
          <a:bodyPr/>
          <a:lstStyle/>
          <a:p>
            <a:r>
              <a:rPr lang="en-US" dirty="0" smtClean="0"/>
              <a:t>Ultimate GOAL of an Index</a:t>
            </a:r>
            <a:endParaRPr lang="en-US" dirty="0"/>
          </a:p>
        </p:txBody>
      </p:sp>
      <p:sp>
        <p:nvSpPr>
          <p:cNvPr id="3" name="Content Placeholder 2"/>
          <p:cNvSpPr>
            <a:spLocks noGrp="1"/>
          </p:cNvSpPr>
          <p:nvPr>
            <p:ph idx="1"/>
          </p:nvPr>
        </p:nvSpPr>
        <p:spPr>
          <a:xfrm>
            <a:off x="1905000" y="1371600"/>
            <a:ext cx="7162800" cy="4525963"/>
          </a:xfrm>
        </p:spPr>
        <p:txBody>
          <a:bodyPr>
            <a:normAutofit/>
          </a:bodyPr>
          <a:lstStyle/>
          <a:p>
            <a:pPr marL="0" indent="0" algn="ctr">
              <a:buNone/>
            </a:pPr>
            <a:r>
              <a:rPr lang="en-US" sz="4800" dirty="0" smtClean="0"/>
              <a:t>REDUCE THE NUMBER OF HOPS IT TAKES TO BRING BACK YOUR RESULTS, AS QUICKLY AS POSSIBLE</a:t>
            </a:r>
            <a:endParaRPr lang="en-US" sz="4800" dirty="0"/>
          </a:p>
        </p:txBody>
      </p:sp>
      <p:cxnSp>
        <p:nvCxnSpPr>
          <p:cNvPr id="5" name="Straight Connector 4"/>
          <p:cNvCxnSpPr/>
          <p:nvPr/>
        </p:nvCxnSpPr>
        <p:spPr>
          <a:xfrm>
            <a:off x="2057400" y="1219200"/>
            <a:ext cx="6172200" cy="0"/>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point of a Data warehouse?</a:t>
            </a:r>
            <a:endParaRPr lang="en-US" dirty="0"/>
          </a:p>
        </p:txBody>
      </p:sp>
      <p:sp>
        <p:nvSpPr>
          <p:cNvPr id="3" name="Content Placeholder 2"/>
          <p:cNvSpPr>
            <a:spLocks noGrp="1"/>
          </p:cNvSpPr>
          <p:nvPr>
            <p:ph idx="1"/>
          </p:nvPr>
        </p:nvSpPr>
        <p:spPr>
          <a:xfrm>
            <a:off x="1676400" y="1524000"/>
            <a:ext cx="7239000" cy="4953000"/>
          </a:xfrm>
        </p:spPr>
        <p:txBody>
          <a:bodyPr>
            <a:normAutofit fontScale="77500" lnSpcReduction="20000"/>
          </a:bodyPr>
          <a:lstStyle/>
          <a:p>
            <a:endParaRPr lang="en-US" dirty="0" smtClean="0"/>
          </a:p>
          <a:p>
            <a:r>
              <a:rPr lang="en-US" dirty="0" smtClean="0"/>
              <a:t>Reporting</a:t>
            </a:r>
          </a:p>
          <a:p>
            <a:pPr lvl="1"/>
            <a:r>
              <a:rPr lang="en-US" dirty="0" smtClean="0"/>
              <a:t>Single repository of data</a:t>
            </a:r>
          </a:p>
          <a:p>
            <a:pPr lvl="1">
              <a:buNone/>
            </a:pPr>
            <a:r>
              <a:rPr lang="en-US" dirty="0" smtClean="0"/>
              <a:t>	integrated from multiple sources</a:t>
            </a:r>
          </a:p>
          <a:p>
            <a:pPr lvl="1"/>
            <a:r>
              <a:rPr lang="en-US" dirty="0" smtClean="0"/>
              <a:t>Data consistency across multiple sources</a:t>
            </a:r>
          </a:p>
          <a:p>
            <a:pPr lvl="1"/>
            <a:r>
              <a:rPr lang="en-US" dirty="0" smtClean="0"/>
              <a:t>Data Quality</a:t>
            </a:r>
          </a:p>
          <a:p>
            <a:pPr lvl="1"/>
            <a:r>
              <a:rPr lang="en-US" dirty="0" smtClean="0"/>
              <a:t>Performance (vs. reporting from production)</a:t>
            </a:r>
          </a:p>
          <a:p>
            <a:pPr lvl="1"/>
            <a:r>
              <a:rPr lang="en-US" dirty="0" smtClean="0"/>
              <a:t>Self-Service BI</a:t>
            </a:r>
          </a:p>
          <a:p>
            <a:pPr lvl="1"/>
            <a:r>
              <a:rPr lang="en-US" dirty="0" smtClean="0"/>
              <a:t>Controlled Data Security</a:t>
            </a:r>
          </a:p>
          <a:p>
            <a:endParaRPr lang="en-US" dirty="0" smtClean="0"/>
          </a:p>
          <a:p>
            <a:r>
              <a:rPr lang="en-US" dirty="0" smtClean="0"/>
              <a:t>Archiving</a:t>
            </a:r>
          </a:p>
          <a:p>
            <a:pPr lvl="1"/>
            <a:r>
              <a:rPr lang="en-US" dirty="0" smtClean="0"/>
              <a:t>Historical record of data and/or data changes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924800" cy="1143000"/>
          </a:xfrm>
        </p:spPr>
        <p:txBody>
          <a:bodyPr/>
          <a:lstStyle/>
          <a:p>
            <a:r>
              <a:rPr lang="en-US" dirty="0" smtClean="0"/>
              <a:t>OLTP    vs    OLAP</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384735683"/>
              </p:ext>
            </p:extLst>
          </p:nvPr>
        </p:nvGraphicFramePr>
        <p:xfrm>
          <a:off x="1676400" y="1188720"/>
          <a:ext cx="7162800" cy="5059680"/>
        </p:xfrm>
        <a:graphic>
          <a:graphicData uri="http://schemas.openxmlformats.org/drawingml/2006/table">
            <a:tbl>
              <a:tblPr firstRow="1" bandRow="1">
                <a:tableStyleId>{2D5ABB26-0587-4C30-8999-92F81FD0307C}</a:tableStyleId>
              </a:tblPr>
              <a:tblGrid>
                <a:gridCol w="3215951"/>
                <a:gridCol w="3946849"/>
              </a:tblGrid>
              <a:tr h="370840">
                <a:tc>
                  <a:txBody>
                    <a:bodyPr/>
                    <a:lstStyle/>
                    <a:p>
                      <a:pPr marL="285750" indent="-285750" algn="l">
                        <a:buFont typeface="Arial" panose="020B0604020202020204" pitchFamily="34" charset="0"/>
                        <a:buChar char="•"/>
                      </a:pPr>
                      <a:r>
                        <a:rPr lang="en-US" dirty="0" smtClean="0"/>
                        <a:t>Current data</a:t>
                      </a:r>
                      <a:endParaRPr lang="en-US" dirty="0"/>
                    </a:p>
                  </a:txBody>
                  <a:tcP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dirty="0" smtClean="0"/>
                        <a:t>Current and</a:t>
                      </a:r>
                      <a:r>
                        <a:rPr lang="en-US" baseline="0" dirty="0" smtClean="0"/>
                        <a:t> Historical data</a:t>
                      </a:r>
                      <a:endParaRPr lang="en-US" dirty="0"/>
                    </a:p>
                  </a:txBody>
                  <a:tcP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85750" indent="-285750" algn="l">
                        <a:buFont typeface="Arial" panose="020B0604020202020204" pitchFamily="34" charset="0"/>
                        <a:buChar char="•"/>
                      </a:pPr>
                      <a:r>
                        <a:rPr lang="en-US" dirty="0" smtClean="0"/>
                        <a:t>Simple, known queries</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dirty="0" smtClean="0"/>
                        <a:t>Complex, ad hoc,</a:t>
                      </a:r>
                      <a:r>
                        <a:rPr lang="en-US" baseline="0" dirty="0" smtClean="0"/>
                        <a:t> and aggregate queries</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85750" indent="-285750" algn="l">
                        <a:buFont typeface="Arial" panose="020B0604020202020204" pitchFamily="34" charset="0"/>
                        <a:buChar char="•"/>
                      </a:pPr>
                      <a:r>
                        <a:rPr lang="en-US" dirty="0" smtClean="0"/>
                        <a:t>Small</a:t>
                      </a:r>
                      <a:r>
                        <a:rPr lang="en-US" baseline="0" dirty="0" smtClean="0"/>
                        <a:t> </a:t>
                      </a:r>
                      <a:r>
                        <a:rPr lang="en-US" baseline="0" dirty="0" err="1" smtClean="0"/>
                        <a:t>recordsets</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dirty="0" smtClean="0"/>
                        <a:t>Large </a:t>
                      </a:r>
                      <a:r>
                        <a:rPr lang="en-US" dirty="0" err="1" smtClean="0"/>
                        <a:t>recordsets</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85750" indent="-285750" algn="l">
                        <a:buFont typeface="Arial" panose="020B0604020202020204" pitchFamily="34" charset="0"/>
                        <a:buChar char="•"/>
                      </a:pPr>
                      <a:r>
                        <a:rPr lang="en-US" dirty="0" smtClean="0"/>
                        <a:t>Short transactions</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dirty="0" smtClean="0"/>
                        <a:t>Long transactions</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85750" indent="-285750" algn="l">
                        <a:buFont typeface="Arial" panose="020B0604020202020204" pitchFamily="34" charset="0"/>
                        <a:buChar char="•"/>
                      </a:pPr>
                      <a:r>
                        <a:rPr lang="en-US" dirty="0" smtClean="0"/>
                        <a:t>Insert/Update/Select</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dirty="0" smtClean="0"/>
                        <a:t>Select (read-only)</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85750" indent="-285750" algn="l">
                        <a:buFont typeface="Arial" panose="020B0604020202020204" pitchFamily="34" charset="0"/>
                        <a:buChar char="•"/>
                      </a:pPr>
                      <a:r>
                        <a:rPr lang="en-US" dirty="0" smtClean="0"/>
                        <a:t>Real-time updates</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dirty="0" smtClean="0"/>
                        <a:t>Batch</a:t>
                      </a:r>
                      <a:r>
                        <a:rPr lang="en-US" baseline="0" dirty="0" smtClean="0"/>
                        <a:t> updates</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85750" indent="-285750" algn="l">
                        <a:buFont typeface="Arial" panose="020B0604020202020204" pitchFamily="34" charset="0"/>
                        <a:buChar char="•"/>
                      </a:pPr>
                      <a:r>
                        <a:rPr lang="en-US" dirty="0" smtClean="0"/>
                        <a:t>Unique index</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dirty="0" smtClean="0"/>
                        <a:t>Multiple indexes</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85750" indent="-285750" algn="l">
                        <a:buFont typeface="Arial" panose="020B0604020202020204" pitchFamily="34" charset="0"/>
                        <a:buChar char="•"/>
                      </a:pPr>
                      <a:r>
                        <a:rPr lang="en-US" dirty="0" smtClean="0"/>
                        <a:t>Detail data retrieval</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dirty="0" smtClean="0"/>
                        <a:t>Detail</a:t>
                      </a:r>
                      <a:r>
                        <a:rPr lang="en-US" baseline="0" dirty="0" smtClean="0"/>
                        <a:t> and </a:t>
                      </a:r>
                      <a:r>
                        <a:rPr lang="en-US" dirty="0" smtClean="0"/>
                        <a:t>Aggregated</a:t>
                      </a:r>
                      <a:r>
                        <a:rPr lang="en-US" baseline="0" dirty="0" smtClean="0"/>
                        <a:t> data retrieval</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85750" indent="-285750" algn="l">
                        <a:buFont typeface="Arial" panose="020B0604020202020204" pitchFamily="34" charset="0"/>
                        <a:buChar char="•"/>
                      </a:pPr>
                      <a:r>
                        <a:rPr lang="en-US" dirty="0" smtClean="0"/>
                        <a:t>Low I/O or Memory processing</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dirty="0" smtClean="0"/>
                        <a:t>High I/O or Memory processing</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85750" indent="-285750" algn="l">
                        <a:buFont typeface="Arial" panose="020B0604020202020204" pitchFamily="34" charset="0"/>
                        <a:buChar char="•"/>
                      </a:pPr>
                      <a:r>
                        <a:rPr lang="en-US" dirty="0" smtClean="0"/>
                        <a:t>Response</a:t>
                      </a:r>
                      <a:r>
                        <a:rPr lang="en-US" baseline="0" dirty="0" smtClean="0"/>
                        <a:t> time does not depend on database size</a:t>
                      </a:r>
                      <a:endParaRPr lang="en-US" dirty="0"/>
                    </a:p>
                  </a:txBody>
                  <a:tcPr>
                    <a:lnT w="12700" cap="flat" cmpd="sng" algn="ctr">
                      <a:solidFill>
                        <a:schemeClr val="tx1"/>
                      </a:solidFill>
                      <a:prstDash val="solid"/>
                      <a:round/>
                      <a:headEnd type="none" w="med" len="med"/>
                      <a:tailEnd type="none" w="med" len="med"/>
                    </a:lnT>
                  </a:tcPr>
                </a:tc>
                <a:tc>
                  <a:txBody>
                    <a:bodyPr/>
                    <a:lstStyle/>
                    <a:p>
                      <a:pPr marL="285750" indent="-285750" algn="l">
                        <a:buFont typeface="Arial" panose="020B0604020202020204" pitchFamily="34" charset="0"/>
                        <a:buChar char="•"/>
                      </a:pPr>
                      <a:r>
                        <a:rPr lang="en-US" dirty="0" smtClean="0"/>
                        <a:t>Response</a:t>
                      </a:r>
                      <a:r>
                        <a:rPr lang="en-US" baseline="0" dirty="0" smtClean="0"/>
                        <a:t> time does depend on database size</a:t>
                      </a:r>
                      <a:endParaRPr lang="en-US" dirty="0"/>
                    </a:p>
                  </a:txBody>
                  <a:tcP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xmlns="" val="1216265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2590800"/>
            <a:ext cx="7162800" cy="3810000"/>
          </a:xfrm>
        </p:spPr>
        <p:txBody>
          <a:bodyPr>
            <a:normAutofit/>
          </a:bodyPr>
          <a:lstStyle/>
          <a:p>
            <a:pPr marL="0" indent="0" algn="ctr">
              <a:buNone/>
            </a:pPr>
            <a:r>
              <a:rPr lang="en-US" sz="4400" dirty="0" smtClean="0"/>
              <a:t>There are no “hard and fast” rules because when to use an index depends on how data is retrieved by queries.</a:t>
            </a:r>
          </a:p>
        </p:txBody>
      </p:sp>
      <p:cxnSp>
        <p:nvCxnSpPr>
          <p:cNvPr id="4" name="Straight Connector 3"/>
          <p:cNvCxnSpPr/>
          <p:nvPr/>
        </p:nvCxnSpPr>
        <p:spPr>
          <a:xfrm>
            <a:off x="2277532" y="1981200"/>
            <a:ext cx="6019800" cy="0"/>
          </a:xfrm>
          <a:prstGeom prst="line">
            <a:avLst/>
          </a:prstGeom>
          <a:ln w="508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76400" y="0"/>
            <a:ext cx="3048000" cy="1828800"/>
          </a:xfrm>
          <a:prstGeom prst="rect">
            <a:avLst/>
          </a:prstGeom>
        </p:spPr>
      </p:pic>
      <p:sp>
        <p:nvSpPr>
          <p:cNvPr id="7" name="TextBox 6"/>
          <p:cNvSpPr txBox="1"/>
          <p:nvPr/>
        </p:nvSpPr>
        <p:spPr>
          <a:xfrm>
            <a:off x="4343400" y="591234"/>
            <a:ext cx="4191000" cy="1384995"/>
          </a:xfrm>
          <a:prstGeom prst="rect">
            <a:avLst/>
          </a:prstGeom>
          <a:noFill/>
        </p:spPr>
        <p:txBody>
          <a:bodyPr wrap="square" rtlCol="0">
            <a:spAutoFit/>
          </a:bodyPr>
          <a:lstStyle/>
          <a:p>
            <a:pPr algn="ctr"/>
            <a:r>
              <a:rPr lang="en-US" sz="2800" b="1" dirty="0" smtClean="0"/>
              <a:t>These </a:t>
            </a:r>
            <a:r>
              <a:rPr lang="en-US" sz="2800" b="1" dirty="0"/>
              <a:t>are guidelines </a:t>
            </a:r>
            <a:endParaRPr lang="en-US" sz="2800" b="1" dirty="0" smtClean="0"/>
          </a:p>
          <a:p>
            <a:pPr algn="ctr"/>
            <a:r>
              <a:rPr lang="en-US" sz="2800" b="1" dirty="0" smtClean="0"/>
              <a:t>only</a:t>
            </a:r>
            <a:endParaRPr lang="en-US" sz="2800" b="1" dirty="0"/>
          </a:p>
          <a:p>
            <a:pPr algn="ctr"/>
            <a:endParaRPr lang="en-US" sz="2800" b="1" dirty="0"/>
          </a:p>
        </p:txBody>
      </p:sp>
    </p:spTree>
    <p:extLst>
      <p:ext uri="{BB962C8B-B14F-4D97-AF65-F5344CB8AC3E}">
        <p14:creationId xmlns:p14="http://schemas.microsoft.com/office/powerpoint/2010/main" xmlns="" val="833228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ogs_wallpapers_201.jpg"/>
          <p:cNvPicPr>
            <a:picLocks noChangeAspect="1"/>
          </p:cNvPicPr>
          <p:nvPr/>
        </p:nvPicPr>
        <p:blipFill>
          <a:blip r:embed="rId2" cstate="print"/>
          <a:srcRect b="19592"/>
          <a:stretch>
            <a:fillRect/>
          </a:stretch>
        </p:blipFill>
        <p:spPr>
          <a:xfrm>
            <a:off x="5410200" y="4981575"/>
            <a:ext cx="3733800" cy="1876425"/>
          </a:xfrm>
          <a:prstGeom prst="rect">
            <a:avLst/>
          </a:prstGeom>
        </p:spPr>
      </p:pic>
      <p:sp>
        <p:nvSpPr>
          <p:cNvPr id="2" name="Title 1"/>
          <p:cNvSpPr>
            <a:spLocks noGrp="1"/>
          </p:cNvSpPr>
          <p:nvPr>
            <p:ph type="title"/>
          </p:nvPr>
        </p:nvSpPr>
        <p:spPr/>
        <p:txBody>
          <a:bodyPr/>
          <a:lstStyle/>
          <a:p>
            <a:r>
              <a:rPr lang="en-US" dirty="0" smtClean="0"/>
              <a:t>Dimension Tables</a:t>
            </a:r>
            <a:endParaRPr lang="en-US" dirty="0"/>
          </a:p>
        </p:txBody>
      </p:sp>
      <p:sp>
        <p:nvSpPr>
          <p:cNvPr id="3" name="Content Placeholder 2"/>
          <p:cNvSpPr>
            <a:spLocks noGrp="1"/>
          </p:cNvSpPr>
          <p:nvPr>
            <p:ph idx="1"/>
          </p:nvPr>
        </p:nvSpPr>
        <p:spPr>
          <a:xfrm>
            <a:off x="1600200" y="1600201"/>
            <a:ext cx="7239000" cy="4525963"/>
          </a:xfrm>
        </p:spPr>
        <p:txBody>
          <a:bodyPr>
            <a:normAutofit fontScale="92500" lnSpcReduction="20000"/>
          </a:bodyPr>
          <a:lstStyle/>
          <a:p>
            <a:r>
              <a:rPr lang="en-US" dirty="0" smtClean="0"/>
              <a:t>Made up of descriptive attributes/fields</a:t>
            </a:r>
          </a:p>
          <a:p>
            <a:r>
              <a:rPr lang="en-US" dirty="0" smtClean="0"/>
              <a:t>More text/string based</a:t>
            </a:r>
          </a:p>
          <a:p>
            <a:r>
              <a:rPr lang="en-US" dirty="0" smtClean="0"/>
              <a:t>Used as Lookup values</a:t>
            </a:r>
          </a:p>
          <a:p>
            <a:endParaRPr lang="en-US" dirty="0" smtClean="0"/>
          </a:p>
          <a:p>
            <a:pPr>
              <a:buNone/>
            </a:pPr>
            <a:r>
              <a:rPr lang="en-US" dirty="0" smtClean="0"/>
              <a:t>Examples:</a:t>
            </a:r>
          </a:p>
          <a:p>
            <a:r>
              <a:rPr lang="en-US" dirty="0" smtClean="0"/>
              <a:t>Product Name or Color</a:t>
            </a:r>
          </a:p>
          <a:p>
            <a:r>
              <a:rPr lang="en-US" dirty="0" smtClean="0"/>
              <a:t>Product Classification/Group</a:t>
            </a:r>
          </a:p>
          <a:p>
            <a:r>
              <a:rPr lang="en-US" dirty="0" smtClean="0"/>
              <a:t>Customer Name/Address</a:t>
            </a:r>
          </a:p>
          <a:p>
            <a:r>
              <a:rPr lang="en-US" dirty="0" smtClean="0"/>
              <a:t>Date Hierarchy</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788</TotalTime>
  <Words>1858</Words>
  <Application>Microsoft Office PowerPoint</Application>
  <PresentationFormat>On-screen Show (4:3)</PresentationFormat>
  <Paragraphs>246</Paragraphs>
  <Slides>24</Slides>
  <Notes>12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Data Warehouse Indexes</vt:lpstr>
      <vt:lpstr>Agenda</vt:lpstr>
      <vt:lpstr>What is an Index?</vt:lpstr>
      <vt:lpstr>Comparison</vt:lpstr>
      <vt:lpstr>Ultimate GOAL of an Index</vt:lpstr>
      <vt:lpstr>What is the point of a Data warehouse?</vt:lpstr>
      <vt:lpstr>OLTP    vs    OLAP</vt:lpstr>
      <vt:lpstr>Slide 8</vt:lpstr>
      <vt:lpstr>Dimension Tables</vt:lpstr>
      <vt:lpstr>Indexing Dimension Tables</vt:lpstr>
      <vt:lpstr>Fact Tables</vt:lpstr>
      <vt:lpstr>Fact Tables - Example of  - Detail vs Summary</vt:lpstr>
      <vt:lpstr>Indexing Fact Tables - Detail tables</vt:lpstr>
      <vt:lpstr>Indexing Fact Tables  - Summary tables</vt:lpstr>
      <vt:lpstr>Indexing Staging tables</vt:lpstr>
      <vt:lpstr>Columnstore  Indexes</vt:lpstr>
      <vt:lpstr>Columnstore Indexes</vt:lpstr>
      <vt:lpstr>What indexes should you have?</vt:lpstr>
      <vt:lpstr>Other Guidelines</vt:lpstr>
      <vt:lpstr>Index Maintenance</vt:lpstr>
      <vt:lpstr>Tip …</vt:lpstr>
      <vt:lpstr>… and a Script</vt:lpstr>
      <vt:lpstr>Resources</vt:lpstr>
      <vt:lpstr>Questions</vt:lpstr>
    </vt:vector>
  </TitlesOfParts>
  <Company>LHC Group,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Glenda Gable</dc:creator>
  <cp:lastModifiedBy>Glenda Gable</cp:lastModifiedBy>
  <cp:revision>140</cp:revision>
  <dcterms:created xsi:type="dcterms:W3CDTF">2014-02-23T21:58:15Z</dcterms:created>
  <dcterms:modified xsi:type="dcterms:W3CDTF">2014-08-01T20:29:05Z</dcterms:modified>
</cp:coreProperties>
</file>